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7" r:id="rId1"/>
  </p:sldMasterIdLst>
  <p:notesMasterIdLst>
    <p:notesMasterId r:id="rId94"/>
  </p:notesMasterIdLst>
  <p:handoutMasterIdLst>
    <p:handoutMasterId r:id="rId95"/>
  </p:handoutMasterIdLst>
  <p:sldIdLst>
    <p:sldId id="330" r:id="rId2"/>
    <p:sldId id="275" r:id="rId3"/>
    <p:sldId id="287" r:id="rId4"/>
    <p:sldId id="380" r:id="rId5"/>
    <p:sldId id="277" r:id="rId6"/>
    <p:sldId id="381" r:id="rId7"/>
    <p:sldId id="332" r:id="rId8"/>
    <p:sldId id="288" r:id="rId9"/>
    <p:sldId id="382" r:id="rId10"/>
    <p:sldId id="359" r:id="rId11"/>
    <p:sldId id="278" r:id="rId12"/>
    <p:sldId id="350" r:id="rId13"/>
    <p:sldId id="289" r:id="rId14"/>
    <p:sldId id="386" r:id="rId15"/>
    <p:sldId id="385" r:id="rId16"/>
    <p:sldId id="383" r:id="rId17"/>
    <p:sldId id="279" r:id="rId18"/>
    <p:sldId id="369" r:id="rId19"/>
    <p:sldId id="368" r:id="rId20"/>
    <p:sldId id="361" r:id="rId21"/>
    <p:sldId id="362" r:id="rId22"/>
    <p:sldId id="363" r:id="rId23"/>
    <p:sldId id="365" r:id="rId24"/>
    <p:sldId id="366" r:id="rId25"/>
    <p:sldId id="367" r:id="rId26"/>
    <p:sldId id="295" r:id="rId27"/>
    <p:sldId id="296" r:id="rId28"/>
    <p:sldId id="280" r:id="rId29"/>
    <p:sldId id="392" r:id="rId30"/>
    <p:sldId id="393" r:id="rId31"/>
    <p:sldId id="394" r:id="rId32"/>
    <p:sldId id="395" r:id="rId33"/>
    <p:sldId id="396" r:id="rId34"/>
    <p:sldId id="397" r:id="rId35"/>
    <p:sldId id="387" r:id="rId36"/>
    <p:sldId id="298" r:id="rId37"/>
    <p:sldId id="302" r:id="rId38"/>
    <p:sldId id="329" r:id="rId39"/>
    <p:sldId id="398" r:id="rId40"/>
    <p:sldId id="388" r:id="rId41"/>
    <p:sldId id="399" r:id="rId42"/>
    <p:sldId id="404" r:id="rId43"/>
    <p:sldId id="400" r:id="rId44"/>
    <p:sldId id="401" r:id="rId45"/>
    <p:sldId id="403" r:id="rId46"/>
    <p:sldId id="405" r:id="rId47"/>
    <p:sldId id="402" r:id="rId48"/>
    <p:sldId id="282" r:id="rId49"/>
    <p:sldId id="336" r:id="rId50"/>
    <p:sldId id="333" r:id="rId51"/>
    <p:sldId id="338" r:id="rId52"/>
    <p:sldId id="379" r:id="rId53"/>
    <p:sldId id="389" r:id="rId54"/>
    <p:sldId id="335" r:id="rId55"/>
    <p:sldId id="303" r:id="rId56"/>
    <p:sldId id="304" r:id="rId57"/>
    <p:sldId id="307" r:id="rId58"/>
    <p:sldId id="334" r:id="rId59"/>
    <p:sldId id="347" r:id="rId60"/>
    <p:sldId id="348" r:id="rId61"/>
    <p:sldId id="406" r:id="rId62"/>
    <p:sldId id="407" r:id="rId63"/>
    <p:sldId id="408" r:id="rId64"/>
    <p:sldId id="310" r:id="rId65"/>
    <p:sldId id="370" r:id="rId66"/>
    <p:sldId id="409" r:id="rId67"/>
    <p:sldId id="357" r:id="rId68"/>
    <p:sldId id="313" r:id="rId69"/>
    <p:sldId id="373" r:id="rId70"/>
    <p:sldId id="410" r:id="rId71"/>
    <p:sldId id="375" r:id="rId72"/>
    <p:sldId id="376" r:id="rId73"/>
    <p:sldId id="377" r:id="rId74"/>
    <p:sldId id="315" r:id="rId75"/>
    <p:sldId id="316" r:id="rId76"/>
    <p:sldId id="318" r:id="rId77"/>
    <p:sldId id="317" r:id="rId78"/>
    <p:sldId id="354" r:id="rId79"/>
    <p:sldId id="326" r:id="rId80"/>
    <p:sldId id="328" r:id="rId81"/>
    <p:sldId id="390" r:id="rId82"/>
    <p:sldId id="411" r:id="rId83"/>
    <p:sldId id="412" r:id="rId84"/>
    <p:sldId id="341" r:id="rId85"/>
    <p:sldId id="391" r:id="rId86"/>
    <p:sldId id="413" r:id="rId87"/>
    <p:sldId id="414" r:id="rId88"/>
    <p:sldId id="415" r:id="rId89"/>
    <p:sldId id="416" r:id="rId90"/>
    <p:sldId id="417" r:id="rId91"/>
    <p:sldId id="418" r:id="rId92"/>
    <p:sldId id="331" r:id="rId93"/>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itchFamily="34" charset="0"/>
        <a:ea typeface="+mn-ea"/>
        <a:cs typeface="+mn-cs"/>
      </a:defRPr>
    </a:lvl5pPr>
    <a:lvl6pPr marL="2286000" algn="l" defTabSz="914400" rtl="0" eaLnBrk="1" latinLnBrk="0" hangingPunct="1">
      <a:defRPr kern="1200">
        <a:solidFill>
          <a:schemeClr val="tx1"/>
        </a:solidFill>
        <a:latin typeface="Helvetica" pitchFamily="34" charset="0"/>
        <a:ea typeface="+mn-ea"/>
        <a:cs typeface="+mn-cs"/>
      </a:defRPr>
    </a:lvl6pPr>
    <a:lvl7pPr marL="2743200" algn="l" defTabSz="914400" rtl="0" eaLnBrk="1" latinLnBrk="0" hangingPunct="1">
      <a:defRPr kern="1200">
        <a:solidFill>
          <a:schemeClr val="tx1"/>
        </a:solidFill>
        <a:latin typeface="Helvetica" pitchFamily="34" charset="0"/>
        <a:ea typeface="+mn-ea"/>
        <a:cs typeface="+mn-cs"/>
      </a:defRPr>
    </a:lvl7pPr>
    <a:lvl8pPr marL="3200400" algn="l" defTabSz="914400" rtl="0" eaLnBrk="1" latinLnBrk="0" hangingPunct="1">
      <a:defRPr kern="1200">
        <a:solidFill>
          <a:schemeClr val="tx1"/>
        </a:solidFill>
        <a:latin typeface="Helvetica" pitchFamily="34" charset="0"/>
        <a:ea typeface="+mn-ea"/>
        <a:cs typeface="+mn-cs"/>
      </a:defRPr>
    </a:lvl8pPr>
    <a:lvl9pPr marL="3657600" algn="l" defTabSz="914400" rtl="0" eaLnBrk="1" latinLnBrk="0" hangingPunct="1">
      <a:defRPr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pos="5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CCECFF"/>
    <a:srgbClr val="66CCFF"/>
    <a:srgbClr val="CCFFFF"/>
    <a:srgbClr val="F8F8F8"/>
    <a:srgbClr val="EAEAEA"/>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8" autoAdjust="0"/>
    <p:restoredTop sz="88598" autoAdjust="0"/>
  </p:normalViewPr>
  <p:slideViewPr>
    <p:cSldViewPr snapToGrid="0">
      <p:cViewPr varScale="1">
        <p:scale>
          <a:sx n="65" d="100"/>
          <a:sy n="65" d="100"/>
        </p:scale>
        <p:origin x="53" y="110"/>
      </p:cViewPr>
      <p:guideLst>
        <p:guide orient="horz" pos="816"/>
        <p:guide pos="587"/>
      </p:guideLst>
    </p:cSldViewPr>
  </p:slideViewPr>
  <p:outlineViewPr>
    <p:cViewPr>
      <p:scale>
        <a:sx n="33" d="100"/>
        <a:sy n="33" d="100"/>
      </p:scale>
      <p:origin x="114" y="68142"/>
    </p:cViewPr>
  </p:outlineViewPr>
  <p:notesTextViewPr>
    <p:cViewPr>
      <p:scale>
        <a:sx n="100" d="100"/>
        <a:sy n="100" d="100"/>
      </p:scale>
      <p:origin x="0" y="0"/>
    </p:cViewPr>
  </p:notesTextViewPr>
  <p:sorterViewPr>
    <p:cViewPr>
      <p:scale>
        <a:sx n="66" d="100"/>
        <a:sy n="66" d="100"/>
      </p:scale>
      <p:origin x="0" y="510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206750" cy="457200"/>
          </a:xfrm>
          <a:prstGeom prst="rect">
            <a:avLst/>
          </a:prstGeom>
          <a:noFill/>
          <a:ln w="9525">
            <a:noFill/>
            <a:miter lim="800000"/>
            <a:headEnd/>
            <a:tailEnd/>
          </a:ln>
          <a:effectLst/>
        </p:spPr>
        <p:txBody>
          <a:bodyPr vert="horz" wrap="none" lIns="91577" tIns="45789" rIns="91577" bIns="45789" numCol="1" anchor="ctr" anchorCtr="0" compatLnSpc="1">
            <a:prstTxWarp prst="textNoShape">
              <a:avLst/>
            </a:prstTxWarp>
          </a:bodyPr>
          <a:lstStyle>
            <a:lvl1pPr defTabSz="915988">
              <a:defRPr sz="1200"/>
            </a:lvl1pPr>
          </a:lstStyle>
          <a:p>
            <a:pPr>
              <a:defRPr/>
            </a:pPr>
            <a:endParaRPr lang="zh-CN" altLang="en-US"/>
          </a:p>
        </p:txBody>
      </p:sp>
      <p:sp>
        <p:nvSpPr>
          <p:cNvPr id="46083" name="Rectangle 3"/>
          <p:cNvSpPr>
            <a:spLocks noGrp="1" noChangeArrowheads="1"/>
          </p:cNvSpPr>
          <p:nvPr>
            <p:ph type="dt" sz="quarter" idx="1"/>
          </p:nvPr>
        </p:nvSpPr>
        <p:spPr bwMode="auto">
          <a:xfrm>
            <a:off x="4122738" y="0"/>
            <a:ext cx="3205162" cy="457200"/>
          </a:xfrm>
          <a:prstGeom prst="rect">
            <a:avLst/>
          </a:prstGeom>
          <a:noFill/>
          <a:ln w="9525">
            <a:noFill/>
            <a:miter lim="800000"/>
            <a:headEnd/>
            <a:tailEnd/>
          </a:ln>
          <a:effectLst/>
        </p:spPr>
        <p:txBody>
          <a:bodyPr vert="horz" wrap="none" lIns="91577" tIns="45789" rIns="91577" bIns="45789" numCol="1" anchor="ctr" anchorCtr="0" compatLnSpc="1">
            <a:prstTxWarp prst="textNoShape">
              <a:avLst/>
            </a:prstTxWarp>
          </a:bodyPr>
          <a:lstStyle>
            <a:lvl1pPr algn="r" defTabSz="915988">
              <a:defRPr sz="1200"/>
            </a:lvl1pPr>
          </a:lstStyle>
          <a:p>
            <a:pPr>
              <a:defRPr/>
            </a:pPr>
            <a:endParaRPr lang="en-US" altLang="zh-CN"/>
          </a:p>
        </p:txBody>
      </p:sp>
      <p:sp>
        <p:nvSpPr>
          <p:cNvPr id="46084" name="Rectangle 4"/>
          <p:cNvSpPr>
            <a:spLocks noGrp="1" noChangeArrowheads="1"/>
          </p:cNvSpPr>
          <p:nvPr>
            <p:ph type="ftr" sz="quarter" idx="2"/>
          </p:nvPr>
        </p:nvSpPr>
        <p:spPr bwMode="auto">
          <a:xfrm>
            <a:off x="0" y="9156700"/>
            <a:ext cx="3206750" cy="457200"/>
          </a:xfrm>
          <a:prstGeom prst="rect">
            <a:avLst/>
          </a:prstGeom>
          <a:noFill/>
          <a:ln w="9525">
            <a:noFill/>
            <a:miter lim="800000"/>
            <a:headEnd/>
            <a:tailEnd/>
          </a:ln>
          <a:effectLst/>
        </p:spPr>
        <p:txBody>
          <a:bodyPr vert="horz" wrap="none" lIns="91577" tIns="45789" rIns="91577" bIns="45789" numCol="1" anchor="b" anchorCtr="0" compatLnSpc="1">
            <a:prstTxWarp prst="textNoShape">
              <a:avLst/>
            </a:prstTxWarp>
          </a:bodyPr>
          <a:lstStyle>
            <a:lvl1pPr defTabSz="915988">
              <a:defRPr sz="1200"/>
            </a:lvl1pPr>
          </a:lstStyle>
          <a:p>
            <a:pPr>
              <a:defRPr/>
            </a:pPr>
            <a:endParaRPr lang="en-US" altLang="zh-CN"/>
          </a:p>
        </p:txBody>
      </p:sp>
      <p:sp>
        <p:nvSpPr>
          <p:cNvPr id="46085" name="Rectangle 5"/>
          <p:cNvSpPr>
            <a:spLocks noGrp="1" noChangeArrowheads="1"/>
          </p:cNvSpPr>
          <p:nvPr>
            <p:ph type="sldNum" sz="quarter" idx="3"/>
          </p:nvPr>
        </p:nvSpPr>
        <p:spPr bwMode="auto">
          <a:xfrm>
            <a:off x="4122738" y="9156700"/>
            <a:ext cx="3205162" cy="457200"/>
          </a:xfrm>
          <a:prstGeom prst="rect">
            <a:avLst/>
          </a:prstGeom>
          <a:noFill/>
          <a:ln w="9525">
            <a:noFill/>
            <a:miter lim="800000"/>
            <a:headEnd/>
            <a:tailEnd/>
          </a:ln>
          <a:effectLst/>
        </p:spPr>
        <p:txBody>
          <a:bodyPr vert="horz" wrap="none" lIns="91577" tIns="45789" rIns="91577" bIns="45789" numCol="1" anchor="b" anchorCtr="0" compatLnSpc="1">
            <a:prstTxWarp prst="textNoShape">
              <a:avLst/>
            </a:prstTxWarp>
          </a:bodyPr>
          <a:lstStyle>
            <a:lvl1pPr algn="r" defTabSz="915988">
              <a:defRPr sz="1200"/>
            </a:lvl1pPr>
          </a:lstStyle>
          <a:p>
            <a:pPr>
              <a:defRPr/>
            </a:pPr>
            <a:fld id="{B2F69D3D-A21C-4C1C-8B2A-CA40FDD1D9BA}" type="slidenum">
              <a:rPr lang="zh-CN" altLang="en-US"/>
              <a:pPr>
                <a:defRPr/>
              </a:pPr>
              <a:t>‹#›</a:t>
            </a:fld>
            <a:endParaRPr lang="en-US" altLang="zh-CN"/>
          </a:p>
        </p:txBody>
      </p:sp>
    </p:spTree>
    <p:extLst>
      <p:ext uri="{BB962C8B-B14F-4D97-AF65-F5344CB8AC3E}">
        <p14:creationId xmlns:p14="http://schemas.microsoft.com/office/powerpoint/2010/main" val="535781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defTabSz="966788">
              <a:defRPr sz="1300">
                <a:latin typeface="Times New Roman" pitchFamily="18" charset="0"/>
              </a:defRPr>
            </a:lvl1pPr>
          </a:lstStyle>
          <a:p>
            <a:pPr>
              <a:defRPr/>
            </a:pPr>
            <a:endParaRPr lang="zh-CN" altLang="en-US"/>
          </a:p>
        </p:txBody>
      </p:sp>
      <p:sp>
        <p:nvSpPr>
          <p:cNvPr id="6147"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lvl1pPr algn="r" defTabSz="966788">
              <a:defRPr sz="1300">
                <a:latin typeface="Times New Roman" pitchFamily="18" charset="0"/>
              </a:defRPr>
            </a:lvl1pPr>
          </a:lstStyle>
          <a:p>
            <a:pPr>
              <a:defRPr/>
            </a:pPr>
            <a:endParaRPr lang="en-US" altLang="zh-CN"/>
          </a:p>
        </p:txBody>
      </p:sp>
      <p:sp>
        <p:nvSpPr>
          <p:cNvPr id="7270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none" lIns="96660" tIns="48329" rIns="96660" bIns="48329"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150"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defTabSz="966788">
              <a:defRPr sz="1300">
                <a:latin typeface="Times New Roman" pitchFamily="18"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none" lIns="96660" tIns="48329" rIns="96660" bIns="48329" numCol="1" anchor="b" anchorCtr="0" compatLnSpc="1">
            <a:prstTxWarp prst="textNoShape">
              <a:avLst/>
            </a:prstTxWarp>
          </a:bodyPr>
          <a:lstStyle>
            <a:lvl1pPr algn="r" defTabSz="966788">
              <a:defRPr sz="1300">
                <a:latin typeface="Times New Roman" pitchFamily="18" charset="0"/>
              </a:defRPr>
            </a:lvl1pPr>
          </a:lstStyle>
          <a:p>
            <a:pPr>
              <a:defRPr/>
            </a:pPr>
            <a:fld id="{F8ABFCB8-1945-43DD-A8FA-4B7FA90A6EF7}" type="slidenum">
              <a:rPr lang="zh-CN" altLang="en-US"/>
              <a:pPr>
                <a:defRPr/>
              </a:pPr>
              <a:t>‹#›</a:t>
            </a:fld>
            <a:endParaRPr lang="en-US" altLang="zh-CN"/>
          </a:p>
        </p:txBody>
      </p:sp>
    </p:spTree>
    <p:extLst>
      <p:ext uri="{BB962C8B-B14F-4D97-AF65-F5344CB8AC3E}">
        <p14:creationId xmlns:p14="http://schemas.microsoft.com/office/powerpoint/2010/main" val="15415625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AD55231-B026-4C04-827E-96D0280E2542}"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685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为什么应用程序试运行在特定的操作系统上</a:t>
            </a:r>
          </a:p>
        </p:txBody>
      </p:sp>
      <p:sp>
        <p:nvSpPr>
          <p:cNvPr id="4" name="灯片编号占位符 3"/>
          <p:cNvSpPr>
            <a:spLocks noGrp="1"/>
          </p:cNvSpPr>
          <p:nvPr>
            <p:ph type="sldNum" sz="quarter" idx="10"/>
          </p:nvPr>
        </p:nvSpPr>
        <p:spPr/>
        <p:txBody>
          <a:bodyPr/>
          <a:lstStyle/>
          <a:p>
            <a:pPr>
              <a:defRPr/>
            </a:pPr>
            <a:fld id="{F8ABFCB8-1945-43DD-A8FA-4B7FA90A6EF7}" type="slidenum">
              <a:rPr lang="zh-CN" altLang="en-US" smtClean="0"/>
              <a:pPr>
                <a:defRPr/>
              </a:pPr>
              <a:t>44</a:t>
            </a:fld>
            <a:endParaRPr lang="en-US" altLang="zh-CN"/>
          </a:p>
        </p:txBody>
      </p:sp>
    </p:spTree>
    <p:extLst>
      <p:ext uri="{BB962C8B-B14F-4D97-AF65-F5344CB8AC3E}">
        <p14:creationId xmlns:p14="http://schemas.microsoft.com/office/powerpoint/2010/main" val="84486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436B61-18BA-4BEA-ACED-8D67F55C6A6C}"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09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436B61-18BA-4BEA-ACED-8D67F55C6A6C}"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8028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861C85C5-630C-4854-8845-FA5B3D63E432}" type="slidenum">
              <a:rPr lang="zh-CN" altLang="en-US" smtClean="0">
                <a:latin typeface="Times New Roman" pitchFamily="18" charset="0"/>
              </a:rPr>
              <a:pPr/>
              <a:t>49</a:t>
            </a:fld>
            <a:endParaRPr lang="en-US" altLang="zh-CN">
              <a:latin typeface="Times New Roman" pitchFamily="18" charset="0"/>
            </a:endParaRPr>
          </a:p>
        </p:txBody>
      </p:sp>
      <p:sp>
        <p:nvSpPr>
          <p:cNvPr id="78851" name="Rectangle 2"/>
          <p:cNvSpPr>
            <a:spLocks noGrp="1" noRot="1" noChangeAspect="1" noChangeArrowheads="1" noTextEdit="1"/>
          </p:cNvSpPr>
          <p:nvPr>
            <p:ph type="sldImg"/>
          </p:nvPr>
        </p:nvSpPr>
        <p:spPr>
          <a:xfrm>
            <a:off x="457200" y="720725"/>
            <a:ext cx="6400800" cy="3600450"/>
          </a:xfrm>
          <a:ln/>
        </p:spPr>
      </p:sp>
      <p:sp>
        <p:nvSpPr>
          <p:cNvPr id="78852"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329836D6-7776-48B3-AE4D-D41B4A960242}" type="slidenum">
              <a:rPr lang="zh-CN" altLang="en-US" smtClean="0">
                <a:latin typeface="Times New Roman" pitchFamily="18" charset="0"/>
              </a:rPr>
              <a:pPr/>
              <a:t>51</a:t>
            </a:fld>
            <a:endParaRPr lang="en-US" altLang="zh-CN">
              <a:latin typeface="Times New Roman" pitchFamily="18" charset="0"/>
            </a:endParaRPr>
          </a:p>
        </p:txBody>
      </p:sp>
      <p:sp>
        <p:nvSpPr>
          <p:cNvPr id="79875" name="Rectangle 2"/>
          <p:cNvSpPr>
            <a:spLocks noGrp="1" noRot="1" noChangeAspect="1" noChangeArrowheads="1" noTextEdit="1"/>
          </p:cNvSpPr>
          <p:nvPr>
            <p:ph type="sldImg"/>
          </p:nvPr>
        </p:nvSpPr>
        <p:spPr>
          <a:xfrm>
            <a:off x="457200" y="720725"/>
            <a:ext cx="6400800" cy="3600450"/>
          </a:xfrm>
          <a:ln/>
        </p:spPr>
      </p:sp>
      <p:sp>
        <p:nvSpPr>
          <p:cNvPr id="79876"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76288" indent="-298450" defTabSz="965200">
              <a:defRPr>
                <a:solidFill>
                  <a:schemeClr val="tx1"/>
                </a:solidFill>
                <a:latin typeface="Helvetica" pitchFamily="34" charset="0"/>
              </a:defRPr>
            </a:lvl2pPr>
            <a:lvl3pPr marL="1193800" indent="-238125" defTabSz="965200">
              <a:defRPr>
                <a:solidFill>
                  <a:schemeClr val="tx1"/>
                </a:solidFill>
                <a:latin typeface="Helvetica" pitchFamily="34" charset="0"/>
              </a:defRPr>
            </a:lvl3pPr>
            <a:lvl4pPr marL="1671638" indent="-238125" defTabSz="965200">
              <a:defRPr>
                <a:solidFill>
                  <a:schemeClr val="tx1"/>
                </a:solidFill>
                <a:latin typeface="Helvetica" pitchFamily="34" charset="0"/>
              </a:defRPr>
            </a:lvl4pPr>
            <a:lvl5pPr marL="2151063" indent="-238125" defTabSz="965200">
              <a:defRPr>
                <a:solidFill>
                  <a:schemeClr val="tx1"/>
                </a:solidFill>
                <a:latin typeface="Helvetica" pitchFamily="34" charset="0"/>
              </a:defRPr>
            </a:lvl5pPr>
            <a:lvl6pPr marL="2608263" indent="-238125" defTabSz="965200" eaLnBrk="0" fontAlgn="base" hangingPunct="0">
              <a:spcBef>
                <a:spcPct val="0"/>
              </a:spcBef>
              <a:spcAft>
                <a:spcPct val="0"/>
              </a:spcAft>
              <a:defRPr>
                <a:solidFill>
                  <a:schemeClr val="tx1"/>
                </a:solidFill>
                <a:latin typeface="Helvetica" pitchFamily="34" charset="0"/>
              </a:defRPr>
            </a:lvl6pPr>
            <a:lvl7pPr marL="3065463" indent="-238125" defTabSz="965200" eaLnBrk="0" fontAlgn="base" hangingPunct="0">
              <a:spcBef>
                <a:spcPct val="0"/>
              </a:spcBef>
              <a:spcAft>
                <a:spcPct val="0"/>
              </a:spcAft>
              <a:defRPr>
                <a:solidFill>
                  <a:schemeClr val="tx1"/>
                </a:solidFill>
                <a:latin typeface="Helvetica" pitchFamily="34" charset="0"/>
              </a:defRPr>
            </a:lvl7pPr>
            <a:lvl8pPr marL="3522663" indent="-238125" defTabSz="965200" eaLnBrk="0" fontAlgn="base" hangingPunct="0">
              <a:spcBef>
                <a:spcPct val="0"/>
              </a:spcBef>
              <a:spcAft>
                <a:spcPct val="0"/>
              </a:spcAft>
              <a:defRPr>
                <a:solidFill>
                  <a:schemeClr val="tx1"/>
                </a:solidFill>
                <a:latin typeface="Helvetica" pitchFamily="34" charset="0"/>
              </a:defRPr>
            </a:lvl8pPr>
            <a:lvl9pPr marL="3979863" indent="-238125" defTabSz="965200" eaLnBrk="0" fontAlgn="base" hangingPunct="0">
              <a:spcBef>
                <a:spcPct val="0"/>
              </a:spcBef>
              <a:spcAft>
                <a:spcPct val="0"/>
              </a:spcAft>
              <a:defRPr>
                <a:solidFill>
                  <a:schemeClr val="tx1"/>
                </a:solidFill>
                <a:latin typeface="Helvetica" pitchFamily="34" charset="0"/>
              </a:defRPr>
            </a:lvl9pPr>
          </a:lstStyle>
          <a:p>
            <a:fld id="{3E81EC53-9446-45C7-8E66-1EEE76CDA7B5}" type="slidenum">
              <a:rPr lang="en-US" altLang="zh-CN" smtClean="0">
                <a:latin typeface="Times New Roman" pitchFamily="18" charset="0"/>
                <a:ea typeface="MS PGothic" pitchFamily="34" charset="-128"/>
              </a:rPr>
              <a:pPr/>
              <a:t>52</a:t>
            </a:fld>
            <a:endParaRPr lang="en-US" altLang="zh-CN">
              <a:latin typeface="Times New Roman" pitchFamily="18" charset="0"/>
              <a:ea typeface="MS PGothic" pitchFamily="34" charset="-128"/>
            </a:endParaRPr>
          </a:p>
        </p:txBody>
      </p:sp>
      <p:sp>
        <p:nvSpPr>
          <p:cNvPr id="80899" name="Rectangle 2"/>
          <p:cNvSpPr>
            <a:spLocks noGrp="1" noRot="1" noChangeAspect="1" noChangeArrowheads="1" noTextEdit="1"/>
          </p:cNvSpPr>
          <p:nvPr>
            <p:ph type="sldImg"/>
          </p:nvPr>
        </p:nvSpPr>
        <p:spPr>
          <a:xfrm>
            <a:off x="457200" y="720725"/>
            <a:ext cx="6400800" cy="36004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590FBC8-BEE3-4813-AFF6-6A9A8018880E}"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6935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D031E-A147-4C7E-A8A2-7012860BE85F}"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3983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CE9DE7-B782-481F-AA06-BACBB8E15ACD}"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172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9591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7D2FE1-08CC-465A-B773-E4C4609E8718}"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7085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DAA426B9-567F-412E-B72E-2FE1550858CB}" type="slidenum">
              <a:rPr lang="en-US" altLang="zh-CN" smtClean="0">
                <a:latin typeface="Times New Roman" pitchFamily="18" charset="0"/>
                <a:ea typeface="MS PGothic" pitchFamily="34" charset="-128"/>
              </a:rPr>
              <a:pPr/>
              <a:t>69</a:t>
            </a:fld>
            <a:endParaRPr lang="en-US" altLang="zh-CN">
              <a:latin typeface="Times New Roman" pitchFamily="18" charset="0"/>
              <a:ea typeface="MS PGothic" pitchFamily="34" charset="-128"/>
            </a:endParaRPr>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413AA0C0-86A5-481A-AA58-1B54EB4D8AB6}" type="slidenum">
              <a:rPr lang="en-US" altLang="zh-CN" smtClean="0">
                <a:latin typeface="Times New Roman" pitchFamily="18" charset="0"/>
                <a:ea typeface="MS PGothic" pitchFamily="34" charset="-128"/>
              </a:rPr>
              <a:pPr/>
              <a:t>71</a:t>
            </a:fld>
            <a:endParaRPr lang="en-US" altLang="zh-CN">
              <a:latin typeface="Times New Roman" pitchFamily="18" charset="0"/>
              <a:ea typeface="MS PGothic" pitchFamily="34" charset="-128"/>
            </a:endParaRPr>
          </a:p>
        </p:txBody>
      </p:sp>
      <p:sp>
        <p:nvSpPr>
          <p:cNvPr id="84995" name="Rectangle 2"/>
          <p:cNvSpPr>
            <a:spLocks noGrp="1" noRot="1" noChangeAspect="1" noChangeArrowheads="1" noTextEdit="1"/>
          </p:cNvSpPr>
          <p:nvPr>
            <p:ph type="sldImg"/>
          </p:nvPr>
        </p:nvSpPr>
        <p:spPr>
          <a:xfrm>
            <a:off x="457200" y="720725"/>
            <a:ext cx="6400800" cy="36004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35A9A343-25A0-497F-89CC-4227E5B01523}" type="slidenum">
              <a:rPr lang="en-US" altLang="zh-CN" smtClean="0">
                <a:latin typeface="Times New Roman" pitchFamily="18" charset="0"/>
                <a:ea typeface="MS PGothic" pitchFamily="34" charset="-128"/>
              </a:rPr>
              <a:pPr/>
              <a:t>72</a:t>
            </a:fld>
            <a:endParaRPr lang="en-US" altLang="zh-CN">
              <a:latin typeface="Times New Roman" pitchFamily="18" charset="0"/>
              <a:ea typeface="MS PGothic" pitchFamily="34" charset="-128"/>
            </a:endParaRPr>
          </a:p>
        </p:txBody>
      </p:sp>
      <p:sp>
        <p:nvSpPr>
          <p:cNvPr id="86019" name="Rectangle 2"/>
          <p:cNvSpPr>
            <a:spLocks noGrp="1" noRot="1" noChangeAspect="1" noChangeArrowheads="1" noTextEdit="1"/>
          </p:cNvSpPr>
          <p:nvPr>
            <p:ph type="sldImg"/>
          </p:nvPr>
        </p:nvSpPr>
        <p:spPr>
          <a:xfrm>
            <a:off x="457200" y="720725"/>
            <a:ext cx="6400800" cy="36004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Helvetica" pitchFamily="34" charset="0"/>
              </a:defRPr>
            </a:lvl1pPr>
            <a:lvl2pPr marL="742950" indent="-285750" defTabSz="965200">
              <a:defRPr>
                <a:solidFill>
                  <a:schemeClr val="tx1"/>
                </a:solidFill>
                <a:latin typeface="Helvetica" pitchFamily="34" charset="0"/>
              </a:defRPr>
            </a:lvl2pPr>
            <a:lvl3pPr marL="1143000" indent="-228600" defTabSz="965200">
              <a:defRPr>
                <a:solidFill>
                  <a:schemeClr val="tx1"/>
                </a:solidFill>
                <a:latin typeface="Helvetica" pitchFamily="34" charset="0"/>
              </a:defRPr>
            </a:lvl3pPr>
            <a:lvl4pPr marL="1600200" indent="-228600" defTabSz="965200">
              <a:defRPr>
                <a:solidFill>
                  <a:schemeClr val="tx1"/>
                </a:solidFill>
                <a:latin typeface="Helvetica" pitchFamily="34" charset="0"/>
              </a:defRPr>
            </a:lvl4pPr>
            <a:lvl5pPr marL="2057400" indent="-228600" defTabSz="965200">
              <a:defRPr>
                <a:solidFill>
                  <a:schemeClr val="tx1"/>
                </a:solidFill>
                <a:latin typeface="Helvetica" pitchFamily="34" charset="0"/>
              </a:defRPr>
            </a:lvl5pPr>
            <a:lvl6pPr marL="2514600" indent="-228600" defTabSz="965200" eaLnBrk="0" fontAlgn="base" hangingPunct="0">
              <a:spcBef>
                <a:spcPct val="0"/>
              </a:spcBef>
              <a:spcAft>
                <a:spcPct val="0"/>
              </a:spcAft>
              <a:defRPr>
                <a:solidFill>
                  <a:schemeClr val="tx1"/>
                </a:solidFill>
                <a:latin typeface="Helvetica" pitchFamily="34" charset="0"/>
              </a:defRPr>
            </a:lvl6pPr>
            <a:lvl7pPr marL="2971800" indent="-228600" defTabSz="965200" eaLnBrk="0" fontAlgn="base" hangingPunct="0">
              <a:spcBef>
                <a:spcPct val="0"/>
              </a:spcBef>
              <a:spcAft>
                <a:spcPct val="0"/>
              </a:spcAft>
              <a:defRPr>
                <a:solidFill>
                  <a:schemeClr val="tx1"/>
                </a:solidFill>
                <a:latin typeface="Helvetica" pitchFamily="34" charset="0"/>
              </a:defRPr>
            </a:lvl7pPr>
            <a:lvl8pPr marL="3429000" indent="-228600" defTabSz="965200" eaLnBrk="0" fontAlgn="base" hangingPunct="0">
              <a:spcBef>
                <a:spcPct val="0"/>
              </a:spcBef>
              <a:spcAft>
                <a:spcPct val="0"/>
              </a:spcAft>
              <a:defRPr>
                <a:solidFill>
                  <a:schemeClr val="tx1"/>
                </a:solidFill>
                <a:latin typeface="Helvetica" pitchFamily="34" charset="0"/>
              </a:defRPr>
            </a:lvl8pPr>
            <a:lvl9pPr marL="3886200" indent="-228600" defTabSz="965200" eaLnBrk="0" fontAlgn="base" hangingPunct="0">
              <a:spcBef>
                <a:spcPct val="0"/>
              </a:spcBef>
              <a:spcAft>
                <a:spcPct val="0"/>
              </a:spcAft>
              <a:defRPr>
                <a:solidFill>
                  <a:schemeClr val="tx1"/>
                </a:solidFill>
                <a:latin typeface="Helvetica" pitchFamily="34" charset="0"/>
              </a:defRPr>
            </a:lvl9pPr>
          </a:lstStyle>
          <a:p>
            <a:fld id="{1C52F185-F015-4DE7-8D8B-A84C5ADC12AA}" type="slidenum">
              <a:rPr lang="en-US" altLang="zh-CN" smtClean="0">
                <a:latin typeface="Times New Roman" pitchFamily="18" charset="0"/>
                <a:ea typeface="MS PGothic" pitchFamily="34" charset="-128"/>
              </a:rPr>
              <a:pPr/>
              <a:t>73</a:t>
            </a:fld>
            <a:endParaRPr lang="en-US" altLang="zh-CN">
              <a:latin typeface="Times New Roman" pitchFamily="18" charset="0"/>
              <a:ea typeface="MS PGothic" pitchFamily="34" charset="-128"/>
            </a:endParaRPr>
          </a:p>
        </p:txBody>
      </p:sp>
      <p:sp>
        <p:nvSpPr>
          <p:cNvPr id="87043" name="Rectangle 2"/>
          <p:cNvSpPr>
            <a:spLocks noGrp="1" noRot="1" noChangeAspect="1" noChangeArrowheads="1" noTextEdit="1"/>
          </p:cNvSpPr>
          <p:nvPr>
            <p:ph type="sldImg"/>
          </p:nvPr>
        </p:nvSpPr>
        <p:spPr>
          <a:xfrm>
            <a:off x="457200" y="720725"/>
            <a:ext cx="6400800" cy="36004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457200" y="720725"/>
            <a:ext cx="6400800" cy="3600450"/>
          </a:xfrm>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CACF2F4-59FB-484D-A90E-88DA3671E614}"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530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457200" y="720725"/>
            <a:ext cx="6400800" cy="3600450"/>
          </a:xfrm>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BIOS</a:t>
            </a:r>
            <a:r>
              <a:rPr lang="zh-CN" altLang="en-US" dirty="0"/>
              <a:t>运行时字符和蓝色显示；</a:t>
            </a:r>
            <a:r>
              <a:rPr lang="en-US" altLang="zh-CN" dirty="0"/>
              <a:t>EFI</a:t>
            </a:r>
            <a:r>
              <a:rPr lang="zh-CN" altLang="en-US" dirty="0"/>
              <a:t>：替代</a:t>
            </a:r>
            <a:r>
              <a:rPr lang="en-US" altLang="zh-CN" dirty="0"/>
              <a:t>BIOS</a:t>
            </a:r>
            <a:r>
              <a:rPr lang="zh-CN" altLang="en-US" dirty="0"/>
              <a:t>，扩展固件接口。初始化硬件。</a:t>
            </a:r>
            <a:endParaRPr lang="en-US" altLang="zh-CN" dirty="0"/>
          </a:p>
          <a:p>
            <a:r>
              <a:rPr lang="en-US" altLang="zh-CN" dirty="0" err="1"/>
              <a:t>WinLoad</a:t>
            </a:r>
            <a:r>
              <a:rPr lang="zh-CN" altLang="en-US" dirty="0"/>
              <a:t>为</a:t>
            </a:r>
            <a:r>
              <a:rPr lang="en-US" altLang="zh-CN" dirty="0"/>
              <a:t>vista</a:t>
            </a:r>
            <a:r>
              <a:rPr lang="zh-CN" altLang="en-US" dirty="0"/>
              <a:t>版本</a:t>
            </a:r>
            <a:endParaRPr lang="en-US" altLang="zh-CN" dirty="0"/>
          </a:p>
          <a:p>
            <a:endParaRPr lang="zh-CN" altLang="en-US" dirty="0"/>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Helvetica" pitchFamily="34" charset="0"/>
              </a:defRPr>
            </a:lvl1pPr>
            <a:lvl2pPr marL="742950" indent="-285750" defTabSz="966788">
              <a:defRPr>
                <a:solidFill>
                  <a:schemeClr val="tx1"/>
                </a:solidFill>
                <a:latin typeface="Helvetica" pitchFamily="34" charset="0"/>
              </a:defRPr>
            </a:lvl2pPr>
            <a:lvl3pPr marL="1143000" indent="-228600" defTabSz="966788">
              <a:defRPr>
                <a:solidFill>
                  <a:schemeClr val="tx1"/>
                </a:solidFill>
                <a:latin typeface="Helvetica" pitchFamily="34" charset="0"/>
              </a:defRPr>
            </a:lvl3pPr>
            <a:lvl4pPr marL="1600200" indent="-228600" defTabSz="966788">
              <a:defRPr>
                <a:solidFill>
                  <a:schemeClr val="tx1"/>
                </a:solidFill>
                <a:latin typeface="Helvetica" pitchFamily="34" charset="0"/>
              </a:defRPr>
            </a:lvl4pPr>
            <a:lvl5pPr marL="2057400" indent="-228600" defTabSz="966788">
              <a:defRPr>
                <a:solidFill>
                  <a:schemeClr val="tx1"/>
                </a:solidFill>
                <a:latin typeface="Helvetica" pitchFamily="34" charset="0"/>
              </a:defRPr>
            </a:lvl5pPr>
            <a:lvl6pPr marL="2514600" indent="-228600" defTabSz="966788" eaLnBrk="0" fontAlgn="base" hangingPunct="0">
              <a:spcBef>
                <a:spcPct val="0"/>
              </a:spcBef>
              <a:spcAft>
                <a:spcPct val="0"/>
              </a:spcAft>
              <a:defRPr>
                <a:solidFill>
                  <a:schemeClr val="tx1"/>
                </a:solidFill>
                <a:latin typeface="Helvetica" pitchFamily="34" charset="0"/>
              </a:defRPr>
            </a:lvl6pPr>
            <a:lvl7pPr marL="2971800" indent="-228600" defTabSz="966788" eaLnBrk="0" fontAlgn="base" hangingPunct="0">
              <a:spcBef>
                <a:spcPct val="0"/>
              </a:spcBef>
              <a:spcAft>
                <a:spcPct val="0"/>
              </a:spcAft>
              <a:defRPr>
                <a:solidFill>
                  <a:schemeClr val="tx1"/>
                </a:solidFill>
                <a:latin typeface="Helvetica" pitchFamily="34" charset="0"/>
              </a:defRPr>
            </a:lvl7pPr>
            <a:lvl8pPr marL="3429000" indent="-228600" defTabSz="966788" eaLnBrk="0" fontAlgn="base" hangingPunct="0">
              <a:spcBef>
                <a:spcPct val="0"/>
              </a:spcBef>
              <a:spcAft>
                <a:spcPct val="0"/>
              </a:spcAft>
              <a:defRPr>
                <a:solidFill>
                  <a:schemeClr val="tx1"/>
                </a:solidFill>
                <a:latin typeface="Helvetica" pitchFamily="34" charset="0"/>
              </a:defRPr>
            </a:lvl8pPr>
            <a:lvl9pPr marL="3886200" indent="-228600" defTabSz="966788" eaLnBrk="0" fontAlgn="base" hangingPunct="0">
              <a:spcBef>
                <a:spcPct val="0"/>
              </a:spcBef>
              <a:spcAft>
                <a:spcPct val="0"/>
              </a:spcAft>
              <a:defRPr>
                <a:solidFill>
                  <a:schemeClr val="tx1"/>
                </a:solidFill>
                <a:latin typeface="Helvetica" pitchFamily="34" charset="0"/>
              </a:defRPr>
            </a:lvl9pPr>
          </a:lstStyle>
          <a:p>
            <a:fld id="{8EB01A88-50FD-403A-85E0-4F94332A1E0C}" type="slidenum">
              <a:rPr lang="zh-CN" altLang="en-US" smtClean="0">
                <a:latin typeface="Times New Roman" pitchFamily="18" charset="0"/>
              </a:rPr>
              <a:pPr/>
              <a:t>84</a:t>
            </a:fld>
            <a:endParaRPr lang="en-US" altLang="zh-CN">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ln/>
        </p:spPr>
      </p:sp>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13635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304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6182FB-D299-4B93-AFD0-6382633E3CCA}"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65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4EF480-1AEF-409F-829A-7B8C422BC460}" type="slidenum">
              <a:rPr lang="en-US" altLang="en-US">
                <a:latin typeface="Times New Roman" panose="02020603050405020304" pitchFamily="18" charset="0"/>
              </a:rPr>
              <a:pPr/>
              <a:t>88</a:t>
            </a:fld>
            <a:endParaRPr lang="en-US" altLang="en-US">
              <a:latin typeface="Times New Roman" panose="02020603050405020304" pitchFamily="18"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522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829955-A610-422E-A590-A0B04D12FD14}" type="slidenum">
              <a:rPr lang="en-US" altLang="en-US">
                <a:latin typeface="Times New Roman" panose="02020603050405020304" pitchFamily="18" charset="0"/>
              </a:rPr>
              <a:pPr/>
              <a:t>89</a:t>
            </a:fld>
            <a:endParaRPr lang="en-US" altLang="en-US">
              <a:latin typeface="Times New Roman" panose="02020603050405020304" pitchFamily="18"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3510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D17778-CD71-424A-BB34-8D887FE31B36}" type="slidenum">
              <a:rPr lang="en-US" altLang="en-US">
                <a:latin typeface="Times New Roman" panose="02020603050405020304" pitchFamily="18" charset="0"/>
              </a:rPr>
              <a:pPr/>
              <a:t>90</a:t>
            </a:fld>
            <a:endParaRPr lang="en-US" altLang="en-US">
              <a:latin typeface="Times New Roman" panose="02020603050405020304" pitchFamily="18"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83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77AB17-B179-49D2-B79C-EB527E07D07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1160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E9580C-E0E9-431C-9B80-A2E418BF3698}"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092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80EA52-02B2-4423-837D-83150C15E1C9}"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030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29D56C-C6CF-4986-A86C-DBB9C863CDBC}"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6981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9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359CD2-F89B-4162-9124-EA90E7D62691}"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9346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3"/>
          <p:cNvGrpSpPr>
            <a:grpSpLocks/>
          </p:cNvGrpSpPr>
          <p:nvPr/>
        </p:nvGrpSpPr>
        <p:grpSpPr bwMode="auto">
          <a:xfrm>
            <a:off x="355600" y="3867463"/>
            <a:ext cx="11480800" cy="89316"/>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grpSp>
      <p:grpSp>
        <p:nvGrpSpPr>
          <p:cNvPr id="2" name="组合 1"/>
          <p:cNvGrpSpPr/>
          <p:nvPr userDrawn="1"/>
        </p:nvGrpSpPr>
        <p:grpSpPr>
          <a:xfrm>
            <a:off x="5036694" y="4362138"/>
            <a:ext cx="1753849" cy="1082545"/>
            <a:chOff x="4324351" y="4006850"/>
            <a:chExt cx="3115733" cy="1887538"/>
          </a:xfrm>
        </p:grpSpPr>
        <p:pic>
          <p:nvPicPr>
            <p:cNvPr id="7" name="Picture 9" descr="dino_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a:ea typeface="宋体" charset="-122"/>
              </a:endParaRPr>
            </a:p>
          </p:txBody>
        </p:sp>
      </p:grpSp>
      <p:sp>
        <p:nvSpPr>
          <p:cNvPr id="121858" name="Rectangle 2"/>
          <p:cNvSpPr>
            <a:spLocks noGrp="1" noChangeArrowheads="1"/>
          </p:cNvSpPr>
          <p:nvPr>
            <p:ph type="ctrTitle"/>
          </p:nvPr>
        </p:nvSpPr>
        <p:spPr>
          <a:xfrm>
            <a:off x="914400" y="685800"/>
            <a:ext cx="10363200" cy="2127250"/>
          </a:xfrm>
        </p:spPr>
        <p:txBody>
          <a:bodyPr/>
          <a:lstStyle>
            <a:lvl1pPr>
              <a:defRPr sz="4300"/>
            </a:lvl1pPr>
          </a:lstStyle>
          <a:p>
            <a:r>
              <a:rPr lang="zh-CN" altLang="en-US" dirty="0"/>
              <a:t>单击此处编辑母版标题样式</a:t>
            </a:r>
            <a:endParaRPr lang="en-US" dirty="0"/>
          </a:p>
        </p:txBody>
      </p:sp>
    </p:spTree>
    <p:extLst>
      <p:ext uri="{BB962C8B-B14F-4D97-AF65-F5344CB8AC3E}">
        <p14:creationId xmlns:p14="http://schemas.microsoft.com/office/powerpoint/2010/main" val="167455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38528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23517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j-lt"/>
                <a:ea typeface="楷体"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075267" y="1233489"/>
            <a:ext cx="10507133" cy="45307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145023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93355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429084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55639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5637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3750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3313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1" y="0"/>
            <a:ext cx="1157702" cy="65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8" name="Rectangle 4"/>
          <p:cNvSpPr>
            <a:spLocks noGrp="1" noChangeArrowheads="1"/>
          </p:cNvSpPr>
          <p:nvPr>
            <p:ph type="body" idx="1"/>
          </p:nvPr>
        </p:nvSpPr>
        <p:spPr bwMode="auto">
          <a:xfrm>
            <a:off x="1075267" y="1233489"/>
            <a:ext cx="1050713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a:latin typeface="Times New Roman" pitchFamily="18" charset="0"/>
              <a:ea typeface="宋体" charset="-122"/>
            </a:endParaRPr>
          </a:p>
        </p:txBody>
      </p:sp>
      <p:sp>
        <p:nvSpPr>
          <p:cNvPr id="1033" name="Text Box 9"/>
          <p:cNvSpPr txBox="1">
            <a:spLocks noChangeArrowheads="1"/>
          </p:cNvSpPr>
          <p:nvPr/>
        </p:nvSpPr>
        <p:spPr bwMode="auto">
          <a:xfrm>
            <a:off x="5733563" y="6613526"/>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defRPr/>
            </a:pPr>
            <a:fld id="{BCB37D4D-8A15-41B6-916D-613474D5152F}" type="slidenum">
              <a:rPr lang="en-US" altLang="zh-CN" sz="1000" b="1" smtClean="0">
                <a:solidFill>
                  <a:srgbClr val="006699"/>
                </a:solidFill>
                <a:ea typeface="宋体" charset="-122"/>
              </a:rPr>
              <a:pPr algn="ctr">
                <a:spcBef>
                  <a:spcPct val="50000"/>
                </a:spcBef>
                <a:defRPr/>
              </a:pPr>
              <a:t>‹#›</a:t>
            </a:fld>
            <a:endParaRPr lang="en-US" altLang="zh-CN" sz="1000" b="1">
              <a:solidFill>
                <a:srgbClr val="006699"/>
              </a:solidFill>
              <a:ea typeface="宋体" charset="-122"/>
            </a:endParaRPr>
          </a:p>
        </p:txBody>
      </p:sp>
      <p:pic>
        <p:nvPicPr>
          <p:cNvPr id="1034" name="Picture 12" descr="dino_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047751" y="6165636"/>
            <a:ext cx="1029950" cy="4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userDrawn="1"/>
        </p:nvSpPr>
        <p:spPr>
          <a:xfrm>
            <a:off x="609600" y="6613526"/>
            <a:ext cx="2271184" cy="200055"/>
          </a:xfrm>
          <a:prstGeom prst="rect">
            <a:avLst/>
          </a:prstGeom>
          <a:noFill/>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CN" sz="700" dirty="0">
                <a:ea typeface="宋体" pitchFamily="2" charset="-122"/>
              </a:rPr>
              <a:t>Operating system </a:t>
            </a:r>
            <a:r>
              <a:rPr lang="zh-CN" altLang="en-US" sz="700" dirty="0">
                <a:ea typeface="宋体" pitchFamily="2" charset="-122"/>
              </a:rPr>
              <a:t>季江民</a:t>
            </a:r>
            <a:endParaRPr lang="zh-CN" altLang="en-US" sz="1000" dirty="0">
              <a:ea typeface="宋体" pitchFamily="2" charset="-122"/>
            </a:endParaRPr>
          </a:p>
        </p:txBody>
      </p:sp>
    </p:spTree>
  </p:cSld>
  <p:clrMap bg1="lt1" tx1="dk1" bg2="lt2" tx2="dk2" accent1="accent1" accent2="accent2" accent3="accent3" accent4="accent4" accent5="accent5" accent6="accent6" hlink="hlink" folHlink="folHlink"/>
  <p:sldLayoutIdLst>
    <p:sldLayoutId id="2147483894"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ctr" rtl="0" eaLnBrk="0" fontAlgn="base" hangingPunct="0">
        <a:spcBef>
          <a:spcPct val="0"/>
        </a:spcBef>
        <a:spcAft>
          <a:spcPct val="0"/>
        </a:spcAft>
        <a:defRPr sz="3200" b="1">
          <a:solidFill>
            <a:srgbClr val="C00000"/>
          </a:solidFill>
          <a:latin typeface="宋体" pitchFamily="2" charset="-122"/>
          <a:ea typeface="宋体" pitchFamily="2" charset="-122"/>
          <a:cs typeface="宋体" pitchFamily="2" charset="-122"/>
        </a:defRPr>
      </a:lvl1pPr>
      <a:lvl2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2pPr>
      <a:lvl3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3pPr>
      <a:lvl4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4pPr>
      <a:lvl5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5pPr>
      <a:lvl6pPr marL="457200" algn="ctr" rtl="0" eaLnBrk="1" fontAlgn="base" hangingPunct="1">
        <a:spcBef>
          <a:spcPct val="0"/>
        </a:spcBef>
        <a:spcAft>
          <a:spcPct val="0"/>
        </a:spcAft>
        <a:defRPr sz="3200" b="1">
          <a:solidFill>
            <a:srgbClr val="006699"/>
          </a:solidFill>
          <a:latin typeface="Arial" charset="0"/>
        </a:defRPr>
      </a:lvl6pPr>
      <a:lvl7pPr marL="914400" algn="ctr" rtl="0" eaLnBrk="1" fontAlgn="base" hangingPunct="1">
        <a:spcBef>
          <a:spcPct val="0"/>
        </a:spcBef>
        <a:spcAft>
          <a:spcPct val="0"/>
        </a:spcAft>
        <a:defRPr sz="3200" b="1">
          <a:solidFill>
            <a:srgbClr val="006699"/>
          </a:solidFill>
          <a:latin typeface="Arial" charset="0"/>
        </a:defRPr>
      </a:lvl7pPr>
      <a:lvl8pPr marL="1371600" algn="ctr" rtl="0" eaLnBrk="1" fontAlgn="base" hangingPunct="1">
        <a:spcBef>
          <a:spcPct val="0"/>
        </a:spcBef>
        <a:spcAft>
          <a:spcPct val="0"/>
        </a:spcAft>
        <a:defRPr sz="3200" b="1">
          <a:solidFill>
            <a:srgbClr val="006699"/>
          </a:solidFill>
          <a:latin typeface="Arial" charset="0"/>
        </a:defRPr>
      </a:lvl8pPr>
      <a:lvl9pPr marL="1828800" algn="ctr" rtl="0" eaLnBrk="1" fontAlgn="base" hangingPunct="1">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b="0">
          <a:solidFill>
            <a:schemeClr val="tx1"/>
          </a:solidFill>
          <a:latin typeface="Arial" charset="0"/>
          <a:ea typeface="楷体" pitchFamily="49" charset="-122"/>
          <a:cs typeface="楷体" pitchFamily="49" charset="-122"/>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400" b="0">
          <a:solidFill>
            <a:schemeClr val="tx1"/>
          </a:solidFill>
          <a:latin typeface="Arial" charset="0"/>
          <a:ea typeface="楷体" pitchFamily="49" charset="-122"/>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000" b="0">
          <a:solidFill>
            <a:schemeClr val="tx1"/>
          </a:solidFill>
          <a:latin typeface="Arial" charset="0"/>
          <a:ea typeface="楷体" pitchFamily="49" charset="-122"/>
        </a:defRPr>
      </a:lvl3pPr>
      <a:lvl4pPr marL="1428750" indent="-228600" algn="l" rtl="0" eaLnBrk="0" fontAlgn="base" hangingPunct="0">
        <a:spcBef>
          <a:spcPct val="35000"/>
        </a:spcBef>
        <a:spcAft>
          <a:spcPct val="0"/>
        </a:spcAft>
        <a:buClr>
          <a:schemeClr val="hlink"/>
        </a:buClr>
        <a:buSzPct val="75000"/>
        <a:buChar char="–"/>
        <a:defRPr kumimoji="1" sz="2000" b="0">
          <a:solidFill>
            <a:schemeClr val="tx1"/>
          </a:solidFill>
          <a:latin typeface="Arial" charset="0"/>
          <a:ea typeface="楷体" pitchFamily="49" charset="-122"/>
        </a:defRPr>
      </a:lvl4pPr>
      <a:lvl5pPr marL="1771650" indent="-228600" algn="l" rtl="0" eaLnBrk="0" fontAlgn="base" hangingPunct="0">
        <a:spcBef>
          <a:spcPct val="35000"/>
        </a:spcBef>
        <a:spcAft>
          <a:spcPct val="0"/>
        </a:spcAft>
        <a:buClr>
          <a:srgbClr val="FF0066"/>
        </a:buClr>
        <a:buSzPct val="75000"/>
        <a:buChar char="»"/>
        <a:defRPr kumimoji="1" sz="2000" b="0">
          <a:solidFill>
            <a:schemeClr val="tx1"/>
          </a:solidFill>
          <a:latin typeface="Arial" charset="0"/>
          <a:ea typeface="楷体"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hina-pub.com/search/power_search/power_search.asp?key1=W.Richard+Stevens" TargetMode="External"/><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hyperlink" Target="http://www.china-pub.com/search/power_search/power_search.asp?key1=%d3%c8%bd%fa%d4%aa&amp;zyandor=and"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Windows%202000&#24320;&#21457;&#30340;&#33392;&#36763;&#19982;&#35268;&#27169;.do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kernel.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4"/>
          <p:cNvSpPr>
            <a:spLocks noGrp="1" noChangeArrowheads="1"/>
          </p:cNvSpPr>
          <p:nvPr>
            <p:ph type="ctrTitle"/>
          </p:nvPr>
        </p:nvSpPr>
        <p:spPr>
          <a:xfrm>
            <a:off x="731520" y="1312863"/>
            <a:ext cx="9921240" cy="1389062"/>
          </a:xfrm>
        </p:spPr>
        <p:txBody>
          <a:bodyPr/>
          <a:lstStyle/>
          <a:p>
            <a:pPr eaLnBrk="1" hangingPunct="1">
              <a:defRPr/>
            </a:pPr>
            <a:r>
              <a:rPr lang="en-US" altLang="zh-CN" dirty="0">
                <a:solidFill>
                  <a:srgbClr val="006699"/>
                </a:solidFill>
                <a:latin typeface="+mj-lt"/>
                <a:ea typeface="MS PGothic" pitchFamily="34" charset="-128"/>
                <a:cs typeface="ＭＳ Ｐゴシック" charset="-128"/>
              </a:rPr>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User Operating System Interface</a:t>
            </a:r>
            <a:endParaRPr lang="zh-CN" altLang="en-US" b="0" dirty="0">
              <a:effectLst>
                <a:outerShdw blurRad="38100" dist="38100" dir="2700000" algn="tl">
                  <a:srgbClr val="C0C0C0"/>
                </a:outerShdw>
              </a:effectLst>
              <a:ea typeface="宋体" charset="-122"/>
            </a:endParaRPr>
          </a:p>
        </p:txBody>
      </p:sp>
      <p:sp>
        <p:nvSpPr>
          <p:cNvPr id="10243" name="Rectangle 3"/>
          <p:cNvSpPr>
            <a:spLocks noGrp="1" noChangeArrowheads="1"/>
          </p:cNvSpPr>
          <p:nvPr>
            <p:ph idx="1"/>
          </p:nvPr>
        </p:nvSpPr>
        <p:spPr/>
        <p:txBody>
          <a:bodyPr/>
          <a:lstStyle/>
          <a:p>
            <a:pPr eaLnBrk="1" hangingPunct="1">
              <a:defRPr/>
            </a:pPr>
            <a:r>
              <a:rPr lang="en-US" altLang="zh-CN" sz="2400" b="0" dirty="0">
                <a:solidFill>
                  <a:srgbClr val="FF3300"/>
                </a:solidFill>
                <a:latin typeface="+mn-ea"/>
                <a:ea typeface="+mn-ea"/>
              </a:rPr>
              <a:t>Operating System Interface</a:t>
            </a:r>
          </a:p>
          <a:p>
            <a:pPr lvl="1" eaLnBrk="1" hangingPunct="1">
              <a:defRPr/>
            </a:pPr>
            <a:r>
              <a:rPr lang="en-US" altLang="zh-CN" sz="2000" b="0" dirty="0">
                <a:solidFill>
                  <a:srgbClr val="3333FF"/>
                </a:solidFill>
                <a:latin typeface="+mn-ea"/>
                <a:ea typeface="+mn-ea"/>
              </a:rPr>
              <a:t>User Interface </a:t>
            </a:r>
            <a:r>
              <a:rPr lang="zh-CN" altLang="en-US" sz="2000" b="0" dirty="0">
                <a:solidFill>
                  <a:srgbClr val="3333FF"/>
                </a:solidFill>
                <a:latin typeface="+mn-ea"/>
                <a:ea typeface="+mn-ea"/>
              </a:rPr>
              <a:t>（命令接口）</a:t>
            </a:r>
          </a:p>
          <a:p>
            <a:pPr lvl="1" eaLnBrk="1" hangingPunct="1">
              <a:defRPr/>
            </a:pPr>
            <a:r>
              <a:rPr lang="en-US" altLang="zh-CN" sz="2000" b="0" dirty="0">
                <a:solidFill>
                  <a:srgbClr val="3333FF"/>
                </a:solidFill>
                <a:latin typeface="+mn-ea"/>
                <a:ea typeface="+mn-ea"/>
              </a:rPr>
              <a:t>Program Interface   </a:t>
            </a:r>
            <a:r>
              <a:rPr lang="zh-CN" altLang="en-US" sz="2000" b="0" dirty="0">
                <a:solidFill>
                  <a:srgbClr val="3333FF"/>
                </a:solidFill>
                <a:latin typeface="+mn-ea"/>
                <a:ea typeface="+mn-ea"/>
              </a:rPr>
              <a:t>（程序接口，</a:t>
            </a:r>
            <a:r>
              <a:rPr lang="en-US" altLang="zh-CN" sz="2000" b="0" dirty="0">
                <a:solidFill>
                  <a:srgbClr val="3333FF"/>
                </a:solidFill>
                <a:latin typeface="+mn-ea"/>
                <a:ea typeface="+mn-ea"/>
              </a:rPr>
              <a:t>system call</a:t>
            </a:r>
            <a:r>
              <a:rPr lang="zh-CN" altLang="en-US" sz="2000" b="0" dirty="0">
                <a:solidFill>
                  <a:srgbClr val="3333FF"/>
                </a:solidFill>
                <a:latin typeface="+mn-ea"/>
                <a:ea typeface="+mn-ea"/>
              </a:rPr>
              <a:t>）</a:t>
            </a:r>
          </a:p>
          <a:p>
            <a:pPr eaLnBrk="1" hangingPunct="1">
              <a:defRPr/>
            </a:pPr>
            <a:endParaRPr lang="en-US" altLang="zh-CN" sz="2000" b="0" dirty="0">
              <a:solidFill>
                <a:srgbClr val="3333FF"/>
              </a:solidFill>
              <a:latin typeface="+mn-ea"/>
              <a:ea typeface="+mn-ea"/>
            </a:endParaRPr>
          </a:p>
          <a:p>
            <a:pPr eaLnBrk="1" hangingPunct="1">
              <a:defRPr/>
            </a:pPr>
            <a:r>
              <a:rPr lang="en-US" altLang="zh-CN" sz="2400" b="0" dirty="0">
                <a:solidFill>
                  <a:srgbClr val="FF3300"/>
                </a:solidFill>
                <a:latin typeface="+mn-ea"/>
                <a:ea typeface="+mn-ea"/>
              </a:rPr>
              <a:t>User interface</a:t>
            </a:r>
            <a:r>
              <a:rPr lang="zh-CN" altLang="en-US" sz="2400" b="0" dirty="0">
                <a:solidFill>
                  <a:srgbClr val="FF3300"/>
                </a:solidFill>
                <a:latin typeface="+mn-ea"/>
                <a:ea typeface="+mn-ea"/>
              </a:rPr>
              <a:t>，</a:t>
            </a:r>
            <a:r>
              <a:rPr lang="zh-CN" altLang="en-US" sz="2000" b="0" dirty="0">
                <a:solidFill>
                  <a:srgbClr val="FF3300"/>
                </a:solidFill>
                <a:latin typeface="+mn-ea"/>
                <a:ea typeface="+mn-ea"/>
              </a:rPr>
              <a:t>命令接口</a:t>
            </a:r>
            <a:r>
              <a:rPr lang="en-US" altLang="zh-CN" sz="2400" b="0" dirty="0">
                <a:latin typeface="+mn-ea"/>
                <a:ea typeface="+mn-ea"/>
              </a:rPr>
              <a:t>- </a:t>
            </a:r>
            <a:r>
              <a:rPr lang="en-US" altLang="zh-CN" sz="2000" b="0" dirty="0">
                <a:latin typeface="+mn-ea"/>
                <a:ea typeface="+mn-ea"/>
              </a:rPr>
              <a:t>Almost all operating systems have a user interface (UI)</a:t>
            </a:r>
            <a:endParaRPr lang="en-US" altLang="zh-CN" sz="2400" b="0" dirty="0">
              <a:solidFill>
                <a:srgbClr val="FF3300"/>
              </a:solidFill>
              <a:latin typeface="+mn-ea"/>
              <a:ea typeface="+mn-ea"/>
            </a:endParaRPr>
          </a:p>
          <a:p>
            <a:pPr lvl="1" eaLnBrk="1" hangingPunct="1">
              <a:defRPr/>
            </a:pPr>
            <a:r>
              <a:rPr lang="en-US" altLang="zh-CN" sz="2000" b="0" dirty="0">
                <a:solidFill>
                  <a:srgbClr val="3333FF"/>
                </a:solidFill>
                <a:latin typeface="+mn-ea"/>
                <a:ea typeface="+mn-ea"/>
              </a:rPr>
              <a:t>Command-Line Interface (CLI) </a:t>
            </a:r>
            <a:r>
              <a:rPr lang="zh-CN" altLang="en-US" sz="2000" b="0" dirty="0">
                <a:solidFill>
                  <a:srgbClr val="FF3300"/>
                </a:solidFill>
                <a:latin typeface="+mn-ea"/>
                <a:ea typeface="+mn-ea"/>
              </a:rPr>
              <a:t>，</a:t>
            </a:r>
            <a:r>
              <a:rPr lang="zh-CN" altLang="en-US" sz="2000" b="0" dirty="0">
                <a:latin typeface="+mn-ea"/>
                <a:ea typeface="+mn-ea"/>
              </a:rPr>
              <a:t>命令行用户接口，文本界面</a:t>
            </a:r>
            <a:r>
              <a:rPr lang="en-US" altLang="zh-CN" sz="2000" b="0" dirty="0">
                <a:latin typeface="+mn-ea"/>
                <a:ea typeface="+mn-ea"/>
              </a:rPr>
              <a:t> </a:t>
            </a:r>
          </a:p>
          <a:p>
            <a:pPr lvl="1" eaLnBrk="1" hangingPunct="1">
              <a:defRPr/>
            </a:pPr>
            <a:r>
              <a:rPr lang="en-US" altLang="zh-CN" sz="2000" b="0" dirty="0">
                <a:solidFill>
                  <a:srgbClr val="3333FF"/>
                </a:solidFill>
                <a:latin typeface="+mn-ea"/>
                <a:ea typeface="+mn-ea"/>
              </a:rPr>
              <a:t>Graphics User Interface (GUI)</a:t>
            </a:r>
            <a:r>
              <a:rPr lang="en-US" altLang="zh-CN" sz="2000" b="0" dirty="0">
                <a:solidFill>
                  <a:srgbClr val="FF3300"/>
                </a:solidFill>
                <a:latin typeface="+mn-ea"/>
                <a:ea typeface="+mn-ea"/>
              </a:rPr>
              <a:t>,</a:t>
            </a:r>
            <a:r>
              <a:rPr lang="en-US" altLang="zh-CN" sz="2000" b="0" dirty="0">
                <a:latin typeface="+mn-ea"/>
                <a:ea typeface="+mn-ea"/>
              </a:rPr>
              <a:t> </a:t>
            </a:r>
            <a:r>
              <a:rPr lang="zh-CN" altLang="en-US" sz="2000" b="0" dirty="0">
                <a:latin typeface="+mn-ea"/>
                <a:ea typeface="+mn-ea"/>
              </a:rPr>
              <a:t>图形用户接口</a:t>
            </a:r>
            <a:endParaRPr lang="en-US" altLang="zh-CN" sz="2000" b="0" dirty="0">
              <a:latin typeface="+mn-ea"/>
              <a:ea typeface="+mn-ea"/>
            </a:endParaRPr>
          </a:p>
          <a:p>
            <a:pPr lvl="1" eaLnBrk="1" hangingPunct="1">
              <a:defRPr/>
            </a:pPr>
            <a:r>
              <a:rPr lang="en-US" altLang="zh-CN" sz="2000" dirty="0">
                <a:solidFill>
                  <a:srgbClr val="3333FF"/>
                </a:solidFill>
                <a:latin typeface="+mn-ea"/>
                <a:ea typeface="+mn-ea"/>
              </a:rPr>
              <a:t>Touch-Screen Interface</a:t>
            </a:r>
            <a:r>
              <a:rPr lang="zh-CN" altLang="en-US" sz="2000" dirty="0">
                <a:solidFill>
                  <a:srgbClr val="3333FF"/>
                </a:solidFill>
                <a:latin typeface="+mn-ea"/>
                <a:ea typeface="+mn-ea"/>
              </a:rPr>
              <a:t>，</a:t>
            </a:r>
            <a:r>
              <a:rPr lang="zh-CN" altLang="en-US" sz="2000" dirty="0">
                <a:latin typeface="+mn-ea"/>
                <a:ea typeface="+mn-ea"/>
              </a:rPr>
              <a:t>触摸屏接口</a:t>
            </a:r>
            <a:endParaRPr lang="en-US" altLang="zh-CN" sz="2000" dirty="0">
              <a:latin typeface="+mn-ea"/>
              <a:ea typeface="+mn-ea"/>
            </a:endParaRPr>
          </a:p>
          <a:p>
            <a:pPr lvl="1" eaLnBrk="1" hangingPunct="1">
              <a:defRPr/>
            </a:pPr>
            <a:r>
              <a:rPr lang="en-US" altLang="zh-CN" sz="2000" dirty="0">
                <a:solidFill>
                  <a:srgbClr val="3333FF"/>
                </a:solidFill>
                <a:latin typeface="+mn-ea"/>
                <a:ea typeface="+mn-ea"/>
              </a:rPr>
              <a:t>Choice of Interface</a:t>
            </a:r>
            <a:r>
              <a:rPr lang="zh-CN" altLang="en-US" sz="2000" dirty="0">
                <a:solidFill>
                  <a:srgbClr val="3333FF"/>
                </a:solidFill>
                <a:latin typeface="+mn-ea"/>
                <a:ea typeface="+mn-ea"/>
              </a:rPr>
              <a:t>，</a:t>
            </a:r>
            <a:r>
              <a:rPr lang="zh-CN" altLang="en-US" sz="2000" dirty="0">
                <a:latin typeface="+mn-ea"/>
                <a:ea typeface="+mn-ea"/>
              </a:rPr>
              <a:t>语音接口</a:t>
            </a:r>
            <a:endParaRPr lang="en-US" altLang="zh-CN" sz="2000" dirty="0">
              <a:latin typeface="+mn-ea"/>
              <a:ea typeface="+mn-ea"/>
            </a:endParaRPr>
          </a:p>
          <a:p>
            <a:pPr lvl="1" eaLnBrk="1" hangingPunct="1">
              <a:defRPr/>
            </a:pPr>
            <a:r>
              <a:rPr lang="en-US" altLang="zh-CN" sz="2000" dirty="0">
                <a:solidFill>
                  <a:srgbClr val="3333FF"/>
                </a:solidFill>
                <a:latin typeface="+mn-ea"/>
                <a:ea typeface="+mn-ea"/>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User Operating System Interface</a:t>
            </a:r>
            <a:r>
              <a:rPr lang="en-US" altLang="zh-CN" b="0" dirty="0">
                <a:effectLst>
                  <a:outerShdw blurRad="38100" dist="38100" dir="2700000" algn="tl">
                    <a:srgbClr val="C0C0C0"/>
                  </a:outerShdw>
                </a:effectLst>
                <a:ea typeface="宋体" charset="-122"/>
              </a:rPr>
              <a:t> - </a:t>
            </a:r>
            <a:r>
              <a:rPr lang="en-US" altLang="zh-CN" b="0" dirty="0">
                <a:solidFill>
                  <a:srgbClr val="66CCFF"/>
                </a:solidFill>
                <a:effectLst>
                  <a:outerShdw blurRad="38100" dist="38100" dir="2700000" algn="tl">
                    <a:srgbClr val="C0C0C0"/>
                  </a:outerShdw>
                </a:effectLst>
                <a:ea typeface="宋体" charset="-122"/>
              </a:rPr>
              <a:t>CLI</a:t>
            </a:r>
          </a:p>
        </p:txBody>
      </p:sp>
      <p:sp>
        <p:nvSpPr>
          <p:cNvPr id="11267"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CLI allows direct command entry</a:t>
            </a:r>
          </a:p>
          <a:p>
            <a:pPr lvl="2" eaLnBrk="1" hangingPunct="1"/>
            <a:r>
              <a:rPr lang="en-US" altLang="zh-CN" b="0" dirty="0">
                <a:latin typeface="Arial" pitchFamily="34" charset="0"/>
                <a:ea typeface="宋体" pitchFamily="2" charset="-122"/>
              </a:rPr>
              <a:t>Sometimes implemented in kernel, sometimes by systems program</a:t>
            </a:r>
          </a:p>
          <a:p>
            <a:pPr lvl="2" eaLnBrk="1" hangingPunct="1"/>
            <a:r>
              <a:rPr lang="en-US" altLang="zh-CN" b="0" dirty="0">
                <a:latin typeface="Arial" pitchFamily="34" charset="0"/>
                <a:ea typeface="宋体" pitchFamily="2" charset="-122"/>
              </a:rPr>
              <a:t>Sometimes multiple flavors implemented – shells</a:t>
            </a:r>
          </a:p>
          <a:p>
            <a:pPr lvl="2" eaLnBrk="1" hangingPunct="1"/>
            <a:r>
              <a:rPr lang="en-US" altLang="zh-CN" b="0" dirty="0">
                <a:latin typeface="Arial" pitchFamily="34" charset="0"/>
                <a:ea typeface="宋体" pitchFamily="2" charset="-122"/>
              </a:rPr>
              <a:t>Primarily fetches a command from user and executes it</a:t>
            </a:r>
          </a:p>
          <a:p>
            <a:pPr lvl="3" eaLnBrk="1" hangingPunct="1"/>
            <a:r>
              <a:rPr lang="en-US" altLang="zh-CN" sz="2400" b="0" dirty="0">
                <a:latin typeface="Arial" pitchFamily="34" charset="0"/>
                <a:ea typeface="宋体" pitchFamily="2" charset="-122"/>
              </a:rPr>
              <a:t>Sometimes commands built-in, sometimes just names of programs</a:t>
            </a:r>
          </a:p>
          <a:p>
            <a:pPr lvl="3" eaLnBrk="1" hangingPunct="1"/>
            <a:endParaRPr lang="en-US" altLang="zh-CN" sz="2400" b="0" dirty="0">
              <a:latin typeface="Arial" pitchFamily="34" charset="0"/>
              <a:ea typeface="宋体" pitchFamily="2" charset="-122"/>
            </a:endParaRPr>
          </a:p>
          <a:p>
            <a:pPr lvl="2" eaLnBrk="1" hangingPunct="1"/>
            <a:r>
              <a:rPr lang="en-US" altLang="zh-CN" b="0" dirty="0">
                <a:solidFill>
                  <a:srgbClr val="3333FF"/>
                </a:solidFill>
                <a:latin typeface="Arial" pitchFamily="34" charset="0"/>
                <a:ea typeface="宋体" pitchFamily="2" charset="-122"/>
              </a:rPr>
              <a:t>Linux</a:t>
            </a:r>
            <a:r>
              <a:rPr lang="zh-CN" altLang="en-US" b="0" dirty="0">
                <a:solidFill>
                  <a:srgbClr val="3333FF"/>
                </a:solidFill>
                <a:latin typeface="Arial" pitchFamily="34" charset="0"/>
                <a:ea typeface="宋体" pitchFamily="2" charset="-122"/>
              </a:rPr>
              <a:t>、</a:t>
            </a:r>
            <a:r>
              <a:rPr lang="en-US" altLang="zh-CN" b="0" dirty="0">
                <a:solidFill>
                  <a:srgbClr val="3333FF"/>
                </a:solidFill>
                <a:latin typeface="Arial" pitchFamily="34" charset="0"/>
                <a:ea typeface="宋体" pitchFamily="2" charset="-122"/>
              </a:rPr>
              <a:t>UNIX</a:t>
            </a:r>
            <a:r>
              <a:rPr lang="zh-CN" altLang="en-US" b="0" dirty="0">
                <a:solidFill>
                  <a:srgbClr val="3333FF"/>
                </a:solidFill>
                <a:latin typeface="Arial" pitchFamily="34" charset="0"/>
                <a:ea typeface="宋体" pitchFamily="2" charset="-122"/>
              </a:rPr>
              <a:t>：</a:t>
            </a:r>
            <a:r>
              <a:rPr lang="en-US" altLang="zh-CN" b="0" dirty="0">
                <a:solidFill>
                  <a:srgbClr val="3333FF"/>
                </a:solidFill>
                <a:latin typeface="Arial" pitchFamily="34" charset="0"/>
                <a:ea typeface="宋体" pitchFamily="2" charset="-122"/>
              </a:rPr>
              <a:t>bash</a:t>
            </a:r>
            <a:r>
              <a:rPr lang="zh-CN" altLang="en-US" b="0" dirty="0">
                <a:solidFill>
                  <a:srgbClr val="3333FF"/>
                </a:solidFill>
                <a:latin typeface="Arial" pitchFamily="34" charset="0"/>
                <a:ea typeface="宋体" pitchFamily="2" charset="-122"/>
              </a:rPr>
              <a:t>、</a:t>
            </a:r>
            <a:r>
              <a:rPr lang="en-US" altLang="zh-CN" b="0" dirty="0" err="1">
                <a:solidFill>
                  <a:srgbClr val="3333FF"/>
                </a:solidFill>
                <a:latin typeface="Arial" pitchFamily="34" charset="0"/>
                <a:ea typeface="宋体" pitchFamily="2" charset="-122"/>
              </a:rPr>
              <a:t>sh</a:t>
            </a:r>
            <a:r>
              <a:rPr lang="zh-CN" altLang="en-US" dirty="0">
                <a:solidFill>
                  <a:srgbClr val="3333FF"/>
                </a:solidFill>
                <a:latin typeface="Arial" pitchFamily="34" charset="0"/>
                <a:ea typeface="宋体" pitchFamily="2" charset="-122"/>
              </a:rPr>
              <a:t>、</a:t>
            </a:r>
            <a:r>
              <a:rPr lang="en-US" altLang="zh-CN" b="0" dirty="0" err="1">
                <a:solidFill>
                  <a:srgbClr val="3333FF"/>
                </a:solidFill>
                <a:latin typeface="Arial" pitchFamily="34" charset="0"/>
                <a:ea typeface="宋体" pitchFamily="2" charset="-122"/>
              </a:rPr>
              <a:t>tcsh</a:t>
            </a:r>
            <a:endParaRPr lang="en-US" altLang="zh-CN" b="0" dirty="0">
              <a:solidFill>
                <a:srgbClr val="3333FF"/>
              </a:solidFill>
              <a:latin typeface="Arial" pitchFamily="34" charset="0"/>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zh-CN" b="0"/>
              <a:t>Bourne Shell Command Interpreter</a:t>
            </a:r>
          </a:p>
        </p:txBody>
      </p:sp>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3"/>
          <a:stretch>
            <a:fillRect/>
          </a:stretch>
        </p:blipFill>
        <p:spPr>
          <a:xfrm>
            <a:off x="657225" y="962025"/>
            <a:ext cx="10528935" cy="5895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defRPr/>
            </a:pPr>
            <a:r>
              <a:rPr lang="en-US" altLang="zh-CN" b="0">
                <a:effectLst>
                  <a:outerShdw blurRad="38100" dist="38100" dir="2700000" algn="tl">
                    <a:srgbClr val="C0C0C0"/>
                  </a:outerShdw>
                </a:effectLst>
                <a:ea typeface="宋体" charset="-122"/>
              </a:rPr>
              <a:t>User Operating System Interface - </a:t>
            </a:r>
            <a:r>
              <a:rPr lang="en-US" altLang="zh-CN" b="0">
                <a:solidFill>
                  <a:srgbClr val="66CCFF"/>
                </a:solidFill>
                <a:effectLst>
                  <a:outerShdw blurRad="38100" dist="38100" dir="2700000" algn="tl">
                    <a:srgbClr val="C0C0C0"/>
                  </a:outerShdw>
                </a:effectLst>
                <a:ea typeface="宋体" charset="-122"/>
              </a:rPr>
              <a:t>GUI</a:t>
            </a:r>
          </a:p>
        </p:txBody>
      </p:sp>
      <p:sp>
        <p:nvSpPr>
          <p:cNvPr id="13315" name="Rectangle 3"/>
          <p:cNvSpPr>
            <a:spLocks noGrp="1" noChangeArrowheads="1"/>
          </p:cNvSpPr>
          <p:nvPr>
            <p:ph idx="1"/>
          </p:nvPr>
        </p:nvSpPr>
        <p:spPr>
          <a:xfrm>
            <a:off x="1075267" y="1233489"/>
            <a:ext cx="10507133" cy="5167311"/>
          </a:xfrm>
        </p:spPr>
        <p:txBody>
          <a:bodyPr/>
          <a:lstStyle/>
          <a:p>
            <a:pPr eaLnBrk="1" hangingPunct="1"/>
            <a:r>
              <a:rPr lang="en-US" altLang="zh-CN" b="0" dirty="0">
                <a:latin typeface="Arial" pitchFamily="34" charset="0"/>
                <a:ea typeface="宋体" pitchFamily="2" charset="-122"/>
              </a:rPr>
              <a:t>User-friendly </a:t>
            </a:r>
            <a:r>
              <a:rPr lang="en-US" altLang="zh-CN" b="0" dirty="0">
                <a:solidFill>
                  <a:srgbClr val="FF0000"/>
                </a:solidFill>
                <a:latin typeface="Arial" pitchFamily="34" charset="0"/>
                <a:ea typeface="宋体" pitchFamily="2" charset="-122"/>
              </a:rPr>
              <a:t>desktop</a:t>
            </a:r>
            <a:r>
              <a:rPr lang="en-US" altLang="zh-CN" b="0" dirty="0">
                <a:latin typeface="Arial" pitchFamily="34" charset="0"/>
                <a:ea typeface="宋体" pitchFamily="2" charset="-122"/>
              </a:rPr>
              <a:t> metaphor interface</a:t>
            </a:r>
          </a:p>
          <a:p>
            <a:pPr lvl="1" eaLnBrk="1" hangingPunct="1"/>
            <a:r>
              <a:rPr lang="en-US" altLang="zh-CN" sz="2000" b="0" dirty="0">
                <a:latin typeface="Arial" pitchFamily="34" charset="0"/>
                <a:ea typeface="宋体" pitchFamily="2" charset="-122"/>
              </a:rPr>
              <a:t>Usually mouse, keyboard, and monitor</a:t>
            </a:r>
          </a:p>
          <a:p>
            <a:pPr lvl="1" eaLnBrk="1" hangingPunct="1"/>
            <a:r>
              <a:rPr lang="en-US" altLang="zh-CN" sz="2000" b="0" dirty="0">
                <a:solidFill>
                  <a:srgbClr val="FF0000"/>
                </a:solidFill>
                <a:latin typeface="Arial" pitchFamily="34" charset="0"/>
                <a:ea typeface="宋体" pitchFamily="2" charset="-122"/>
              </a:rPr>
              <a:t>Icons</a:t>
            </a:r>
            <a:r>
              <a:rPr lang="en-US" altLang="zh-CN" sz="2000" b="0" dirty="0">
                <a:latin typeface="Arial" pitchFamily="34" charset="0"/>
                <a:ea typeface="宋体" pitchFamily="2" charset="-122"/>
              </a:rPr>
              <a:t> represent files, programs, actions, </a:t>
            </a:r>
            <a:r>
              <a:rPr lang="en-US" altLang="zh-CN" sz="2000" b="0" dirty="0" err="1">
                <a:latin typeface="Arial" pitchFamily="34" charset="0"/>
                <a:ea typeface="宋体" pitchFamily="2" charset="-122"/>
              </a:rPr>
              <a:t>etc</a:t>
            </a:r>
            <a:endParaRPr lang="en-US" altLang="zh-CN" sz="2000" b="0" dirty="0">
              <a:latin typeface="Arial" pitchFamily="34" charset="0"/>
              <a:ea typeface="宋体" pitchFamily="2" charset="-122"/>
            </a:endParaRPr>
          </a:p>
          <a:p>
            <a:pPr lvl="1" eaLnBrk="1" hangingPunct="1"/>
            <a:r>
              <a:rPr lang="en-US" altLang="zh-CN" sz="2000" b="0" dirty="0">
                <a:latin typeface="Arial" pitchFamily="34" charset="0"/>
                <a:ea typeface="宋体" pitchFamily="2" charset="-122"/>
              </a:rPr>
              <a:t>Various mouse buttons over objects in the interface cause various actions (provide information, options, execute function, open directory (known as a</a:t>
            </a:r>
            <a:r>
              <a:rPr lang="en-US" altLang="zh-CN" sz="2000" b="0" dirty="0">
                <a:solidFill>
                  <a:srgbClr val="FF0000"/>
                </a:solidFill>
                <a:latin typeface="Arial" pitchFamily="34" charset="0"/>
                <a:ea typeface="宋体" pitchFamily="2" charset="-122"/>
              </a:rPr>
              <a:t> folder</a:t>
            </a:r>
            <a:r>
              <a:rPr lang="en-US" altLang="zh-CN" sz="2000" b="0" dirty="0">
                <a:latin typeface="Arial" pitchFamily="34" charset="0"/>
                <a:ea typeface="宋体" pitchFamily="2" charset="-122"/>
              </a:rPr>
              <a:t>)</a:t>
            </a:r>
          </a:p>
          <a:p>
            <a:pPr lvl="1" eaLnBrk="1" hangingPunct="1"/>
            <a:r>
              <a:rPr lang="en-US" altLang="zh-CN" b="0" dirty="0">
                <a:latin typeface="Arial" pitchFamily="34" charset="0"/>
                <a:ea typeface="宋体" pitchFamily="2" charset="-122"/>
              </a:rPr>
              <a:t>Invented at </a:t>
            </a:r>
            <a:r>
              <a:rPr lang="en-US" altLang="zh-CN" b="0" dirty="0">
                <a:solidFill>
                  <a:srgbClr val="0000CC"/>
                </a:solidFill>
                <a:latin typeface="Arial" pitchFamily="34" charset="0"/>
                <a:ea typeface="宋体" pitchFamily="2" charset="-122"/>
              </a:rPr>
              <a:t>Xerox PARC</a:t>
            </a:r>
          </a:p>
          <a:p>
            <a:pPr eaLnBrk="1" hangingPunct="1"/>
            <a:r>
              <a:rPr lang="en-US" altLang="zh-CN" b="0" dirty="0">
                <a:solidFill>
                  <a:srgbClr val="FF3300"/>
                </a:solidFill>
                <a:latin typeface="Arial" pitchFamily="34" charset="0"/>
                <a:ea typeface="宋体" pitchFamily="2" charset="-122"/>
              </a:rPr>
              <a:t>Many systems now include both CLI and GUI interfaces</a:t>
            </a:r>
          </a:p>
          <a:p>
            <a:pPr lvl="1" eaLnBrk="1" hangingPunct="1"/>
            <a:r>
              <a:rPr lang="en-US" altLang="zh-CN" sz="2000" b="0" dirty="0">
                <a:latin typeface="Arial" pitchFamily="34" charset="0"/>
                <a:ea typeface="宋体" pitchFamily="2" charset="-122"/>
              </a:rPr>
              <a:t>Microsoft Windows is GUI with CLI “command” shell</a:t>
            </a:r>
          </a:p>
          <a:p>
            <a:pPr lvl="1" eaLnBrk="1" hangingPunct="1"/>
            <a:r>
              <a:rPr lang="en-US" altLang="zh-CN" sz="2000" b="0" dirty="0">
                <a:latin typeface="Arial" pitchFamily="34" charset="0"/>
                <a:ea typeface="宋体" pitchFamily="2" charset="-122"/>
              </a:rPr>
              <a:t>Apple Mac OS X as “Aqua” GUI interface with UNIX kernel underneath and shells available</a:t>
            </a:r>
          </a:p>
          <a:p>
            <a:pPr lvl="1" eaLnBrk="1" hangingPunct="1"/>
            <a:r>
              <a:rPr lang="en-US" altLang="zh-CN" sz="2000" b="0" dirty="0">
                <a:latin typeface="Arial" pitchFamily="34" charset="0"/>
                <a:ea typeface="宋体" pitchFamily="2" charset="-122"/>
              </a:rPr>
              <a:t>Solaris is CLI with optional GUI interfaces (Java Desktop, KDE)</a:t>
            </a:r>
          </a:p>
          <a:p>
            <a:pPr lvl="1" eaLnBrk="1" hangingPunct="1"/>
            <a:r>
              <a:rPr lang="en-US" altLang="zh-CN" sz="2000" b="0" dirty="0">
                <a:solidFill>
                  <a:srgbClr val="FF0000"/>
                </a:solidFill>
                <a:latin typeface="Arial" pitchFamily="34" charset="0"/>
                <a:ea typeface="宋体" pitchFamily="2" charset="-122"/>
              </a:rPr>
              <a:t>Linux</a:t>
            </a:r>
            <a:endParaRPr lang="zh-CN" altLang="en-US" sz="2000" b="0" dirty="0">
              <a:solidFill>
                <a:srgbClr val="FF0000"/>
              </a:solidFill>
              <a:latin typeface="Arial" pitchFamily="34" charset="0"/>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noChangeArrowheads="1"/>
          </p:cNvSpPr>
          <p:nvPr>
            <p:ph type="title"/>
          </p:nvPr>
        </p:nvSpPr>
        <p:spPr/>
        <p:txBody>
          <a:bodyPr/>
          <a:lstStyle/>
          <a:p>
            <a:pPr eaLnBrk="1" hangingPunct="1"/>
            <a:r>
              <a:rPr lang="en-US" altLang="en-US"/>
              <a:t>The Mac OS X GUI</a:t>
            </a:r>
          </a:p>
        </p:txBody>
      </p:sp>
      <p:sp>
        <p:nvSpPr>
          <p:cNvPr id="2" name="内容占位符 1"/>
          <p:cNvSpPr>
            <a:spLocks noGrp="1"/>
          </p:cNvSpPr>
          <p:nvPr>
            <p:ph idx="1"/>
          </p:nvPr>
        </p:nvSpPr>
        <p:spPr/>
        <p:txBody>
          <a:bodyPr/>
          <a:lstStyle/>
          <a:p>
            <a:endParaRPr lang="zh-CN" altLang="en-US"/>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7088" y="1279526"/>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039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altLang="en-US" sz="3000"/>
              <a:t>Touchscreen Interfaces</a:t>
            </a:r>
          </a:p>
        </p:txBody>
      </p:sp>
      <p:sp>
        <p:nvSpPr>
          <p:cNvPr id="11267" name="Rectangle 3">
            <a:extLst>
              <a:ext uri="{FF2B5EF4-FFF2-40B4-BE49-F238E27FC236}">
                <a16:creationId xmlns:a16="http://schemas.microsoft.com/office/drawing/2014/main" id="{0158A402-E337-D848-BAE8-B466C5FD0AA3}"/>
              </a:ext>
            </a:extLst>
          </p:cNvPr>
          <p:cNvSpPr>
            <a:spLocks noGrp="1" noChangeArrowheads="1"/>
          </p:cNvSpPr>
          <p:nvPr>
            <p:ph idx="1"/>
          </p:nvPr>
        </p:nvSpPr>
        <p:spPr>
          <a:xfrm>
            <a:off x="770467" y="1346994"/>
            <a:ext cx="6788573" cy="4530725"/>
          </a:xfrm>
        </p:spPr>
        <p:txBody>
          <a:bodyPr/>
          <a:lstStyle/>
          <a:p>
            <a:pPr>
              <a:defRPr/>
            </a:pPr>
            <a:r>
              <a:rPr lang="en-US" sz="2800" dirty="0">
                <a:solidFill>
                  <a:srgbClr val="FF0000"/>
                </a:solidFill>
                <a:ea typeface="ＭＳ Ｐゴシック" charset="-128"/>
              </a:rPr>
              <a:t>Touchscreen devices </a:t>
            </a:r>
            <a:r>
              <a:rPr lang="en-US" sz="2800" dirty="0">
                <a:ea typeface="ＭＳ Ｐゴシック" charset="-128"/>
              </a:rPr>
              <a:t>require new interfaces</a:t>
            </a:r>
          </a:p>
          <a:p>
            <a:pPr lvl="1">
              <a:defRPr/>
            </a:pPr>
            <a:r>
              <a:rPr lang="en-US" sz="2000" dirty="0">
                <a:ea typeface="ＭＳ Ｐゴシック" charset="-128"/>
              </a:rPr>
              <a:t>Mouse not possible or not desired</a:t>
            </a:r>
          </a:p>
          <a:p>
            <a:pPr lvl="1">
              <a:defRPr/>
            </a:pPr>
            <a:r>
              <a:rPr lang="en-US" sz="2000" dirty="0">
                <a:ea typeface="ＭＳ Ｐゴシック" charset="-128"/>
              </a:rPr>
              <a:t>Actions and selection based on gestures</a:t>
            </a:r>
          </a:p>
          <a:p>
            <a:pPr lvl="1">
              <a:defRPr/>
            </a:pPr>
            <a:r>
              <a:rPr lang="en-US" sz="2000" dirty="0">
                <a:ea typeface="ＭＳ Ｐゴシック" charset="-128"/>
              </a:rPr>
              <a:t>Virtual keyboard for text entry</a:t>
            </a:r>
          </a:p>
          <a:p>
            <a:pPr lvl="1">
              <a:defRPr/>
            </a:pPr>
            <a:endParaRPr lang="en-US" sz="2000" dirty="0">
              <a:ea typeface="ＭＳ Ｐゴシック" charset="-128"/>
            </a:endParaRPr>
          </a:p>
          <a:p>
            <a:pPr>
              <a:defRPr/>
            </a:pPr>
            <a:r>
              <a:rPr lang="en-US" sz="2800" dirty="0">
                <a:solidFill>
                  <a:srgbClr val="FF0000"/>
                </a:solidFill>
                <a:ea typeface="ＭＳ Ｐゴシック" charset="-128"/>
              </a:rPr>
              <a:t>Voice commands</a:t>
            </a:r>
          </a:p>
          <a:p>
            <a:pPr marL="0" inden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71" y="1152524"/>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759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2.3 System Calls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51424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latin typeface="+mj-ea"/>
                <a:ea typeface="+mj-ea"/>
              </a:rPr>
              <a:t> </a:t>
            </a:r>
            <a:r>
              <a:rPr lang="en-US" altLang="zh-CN" dirty="0">
                <a:solidFill>
                  <a:srgbClr val="FFC000"/>
                </a:solidFill>
                <a:effectLst>
                  <a:outerShdw blurRad="38100" dist="38100" dir="2700000" algn="tl">
                    <a:srgbClr val="C0C0C0"/>
                  </a:outerShdw>
                </a:effectLst>
                <a:latin typeface="+mj-ea"/>
                <a:ea typeface="+mj-ea"/>
              </a:rPr>
              <a:t>System Calls</a:t>
            </a:r>
            <a:r>
              <a:rPr lang="zh-CN" altLang="en-US" sz="2400" dirty="0">
                <a:solidFill>
                  <a:srgbClr val="FFC000"/>
                </a:solidFill>
                <a:effectLst>
                  <a:outerShdw blurRad="38100" dist="38100" dir="2700000" algn="tl">
                    <a:srgbClr val="C0C0C0"/>
                  </a:outerShdw>
                </a:effectLst>
                <a:ea typeface="宋体" charset="-122"/>
              </a:rPr>
              <a:t>（系统调用、程序接口）</a:t>
            </a:r>
          </a:p>
        </p:txBody>
      </p:sp>
      <p:sp>
        <p:nvSpPr>
          <p:cNvPr id="16387" name="Rectangle 3"/>
          <p:cNvSpPr>
            <a:spLocks noGrp="1" noChangeArrowheads="1"/>
          </p:cNvSpPr>
          <p:nvPr>
            <p:ph idx="1"/>
          </p:nvPr>
        </p:nvSpPr>
        <p:spPr/>
        <p:txBody>
          <a:bodyPr/>
          <a:lstStyle/>
          <a:p>
            <a:pPr eaLnBrk="1" hangingPunct="1">
              <a:lnSpc>
                <a:spcPct val="90000"/>
              </a:lnSpc>
            </a:pPr>
            <a:r>
              <a:rPr lang="en-US" altLang="zh-CN" sz="2400" b="0" dirty="0">
                <a:solidFill>
                  <a:srgbClr val="FF3300"/>
                </a:solidFill>
                <a:latin typeface="Arial" pitchFamily="34" charset="0"/>
                <a:ea typeface="宋体" pitchFamily="2" charset="-122"/>
              </a:rPr>
              <a:t>System Calls </a:t>
            </a:r>
            <a:r>
              <a:rPr lang="zh-CN" altLang="en-US" sz="2400" b="0" dirty="0">
                <a:solidFill>
                  <a:srgbClr val="FF3300"/>
                </a:solidFill>
                <a:latin typeface="Arial" pitchFamily="34" charset="0"/>
                <a:ea typeface="宋体" pitchFamily="2" charset="-122"/>
              </a:rPr>
              <a:t>：</a:t>
            </a:r>
            <a:r>
              <a:rPr lang="en-US" altLang="zh-CN" sz="2400" b="0" dirty="0">
                <a:solidFill>
                  <a:srgbClr val="FF3300"/>
                </a:solidFill>
                <a:latin typeface="Arial" pitchFamily="34" charset="0"/>
                <a:ea typeface="宋体" pitchFamily="2" charset="-122"/>
              </a:rPr>
              <a:t>Programming interface to the services provided by the OS</a:t>
            </a:r>
          </a:p>
          <a:p>
            <a:pPr eaLnBrk="1" hangingPunct="1">
              <a:lnSpc>
                <a:spcPct val="90000"/>
              </a:lnSpc>
            </a:pPr>
            <a:r>
              <a:rPr lang="en-US" altLang="zh-TW" sz="2400" b="0" dirty="0">
                <a:latin typeface="Arial" pitchFamily="34" charset="0"/>
                <a:ea typeface="PMingLiU" pitchFamily="18" charset="-120"/>
              </a:rPr>
              <a:t>System calls are the </a:t>
            </a:r>
            <a:r>
              <a:rPr lang="en-US" altLang="zh-TW" sz="2400" b="0" dirty="0">
                <a:solidFill>
                  <a:srgbClr val="FF0000"/>
                </a:solidFill>
                <a:latin typeface="Arial" pitchFamily="34" charset="0"/>
                <a:ea typeface="PMingLiU" pitchFamily="18" charset="-120"/>
              </a:rPr>
              <a:t>programming interface</a:t>
            </a:r>
            <a:r>
              <a:rPr lang="en-US" altLang="zh-TW" sz="2400" b="0" dirty="0">
                <a:latin typeface="Arial" pitchFamily="34" charset="0"/>
                <a:ea typeface="PMingLiU" pitchFamily="18" charset="-120"/>
              </a:rPr>
              <a:t> between </a:t>
            </a:r>
            <a:r>
              <a:rPr lang="en-US" altLang="zh-TW" sz="2400" b="0" dirty="0">
                <a:solidFill>
                  <a:srgbClr val="3333FF"/>
                </a:solidFill>
                <a:latin typeface="Arial" pitchFamily="34" charset="0"/>
                <a:ea typeface="PMingLiU" pitchFamily="18" charset="-120"/>
              </a:rPr>
              <a:t>processes and the OS kernel</a:t>
            </a:r>
            <a:r>
              <a:rPr lang="en-US" altLang="zh-TW" sz="2400" b="0" dirty="0">
                <a:latin typeface="Arial" pitchFamily="34" charset="0"/>
                <a:ea typeface="PMingLiU" pitchFamily="18" charset="-120"/>
              </a:rPr>
              <a:t>.</a:t>
            </a:r>
            <a:endParaRPr lang="en-US" altLang="zh-CN" b="0" dirty="0">
              <a:solidFill>
                <a:srgbClr val="FF3300"/>
              </a:solidFill>
              <a:latin typeface="Arial" pitchFamily="34" charset="0"/>
              <a:ea typeface="宋体" pitchFamily="2" charset="-122"/>
            </a:endParaRPr>
          </a:p>
          <a:p>
            <a:pPr eaLnBrk="1" hangingPunct="1">
              <a:lnSpc>
                <a:spcPct val="90000"/>
              </a:lnSpc>
            </a:pPr>
            <a:r>
              <a:rPr lang="en-US" altLang="zh-CN" sz="2000" b="0" dirty="0">
                <a:latin typeface="Arial" pitchFamily="34" charset="0"/>
                <a:ea typeface="宋体" pitchFamily="2" charset="-122"/>
              </a:rPr>
              <a:t>Typically written in a high-level language (C or C++)</a:t>
            </a:r>
          </a:p>
          <a:p>
            <a:pPr eaLnBrk="1" hangingPunct="1">
              <a:lnSpc>
                <a:spcPct val="90000"/>
              </a:lnSpc>
            </a:pPr>
            <a:r>
              <a:rPr lang="en-US" altLang="zh-CN" sz="2000" b="0" dirty="0">
                <a:latin typeface="Arial" pitchFamily="34" charset="0"/>
                <a:ea typeface="宋体" pitchFamily="2" charset="-122"/>
              </a:rPr>
              <a:t>Mostly accessed by programs via a high-level </a:t>
            </a:r>
            <a:r>
              <a:rPr lang="en-US" altLang="zh-CN" sz="2000" b="0" dirty="0">
                <a:solidFill>
                  <a:srgbClr val="FF0000"/>
                </a:solidFill>
                <a:latin typeface="Arial" pitchFamily="34" charset="0"/>
                <a:ea typeface="宋体" pitchFamily="2" charset="-122"/>
              </a:rPr>
              <a:t>Application Program Interface</a:t>
            </a:r>
            <a:r>
              <a:rPr lang="en-US" altLang="zh-CN" sz="2000" b="0" dirty="0">
                <a:latin typeface="Arial" pitchFamily="34" charset="0"/>
                <a:ea typeface="宋体" pitchFamily="2" charset="-122"/>
              </a:rPr>
              <a:t> (</a:t>
            </a:r>
            <a:r>
              <a:rPr lang="en-US" altLang="zh-CN" sz="2000" b="0" dirty="0">
                <a:solidFill>
                  <a:srgbClr val="FF0000"/>
                </a:solidFill>
                <a:latin typeface="Arial" pitchFamily="34" charset="0"/>
                <a:ea typeface="宋体" pitchFamily="2" charset="-122"/>
              </a:rPr>
              <a:t>API</a:t>
            </a:r>
            <a:r>
              <a:rPr lang="en-US" altLang="zh-CN" sz="2000" b="0" dirty="0">
                <a:latin typeface="Arial" pitchFamily="34" charset="0"/>
                <a:ea typeface="宋体" pitchFamily="2" charset="-122"/>
              </a:rPr>
              <a:t>) rather than direct system call use</a:t>
            </a:r>
          </a:p>
          <a:p>
            <a:pPr eaLnBrk="1" hangingPunct="1">
              <a:lnSpc>
                <a:spcPct val="90000"/>
              </a:lnSpc>
            </a:pPr>
            <a:r>
              <a:rPr lang="en-US" altLang="zh-CN" sz="2000" b="0" dirty="0">
                <a:latin typeface="Arial" pitchFamily="34" charset="0"/>
                <a:ea typeface="宋体" pitchFamily="2" charset="-122"/>
              </a:rPr>
              <a:t>Three most common APIs are </a:t>
            </a:r>
            <a:r>
              <a:rPr lang="en-US" altLang="zh-CN" sz="2000" b="0" dirty="0">
                <a:solidFill>
                  <a:srgbClr val="FF0000"/>
                </a:solidFill>
                <a:latin typeface="Arial" pitchFamily="34" charset="0"/>
                <a:ea typeface="宋体" pitchFamily="2" charset="-122"/>
              </a:rPr>
              <a:t>Win32 API for Windows</a:t>
            </a:r>
            <a:r>
              <a:rPr lang="en-US" altLang="zh-CN" sz="2000" b="0" dirty="0">
                <a:latin typeface="Arial" pitchFamily="34" charset="0"/>
                <a:ea typeface="宋体" pitchFamily="2" charset="-122"/>
              </a:rPr>
              <a:t>, </a:t>
            </a:r>
            <a:r>
              <a:rPr lang="en-US" altLang="zh-CN" sz="2000" b="0" dirty="0">
                <a:solidFill>
                  <a:srgbClr val="FF0000"/>
                </a:solidFill>
                <a:latin typeface="Arial" pitchFamily="34" charset="0"/>
                <a:ea typeface="宋体" pitchFamily="2" charset="-122"/>
              </a:rPr>
              <a:t>POSIX API for POSIX-based systems</a:t>
            </a:r>
            <a:r>
              <a:rPr lang="en-US" altLang="zh-CN" sz="2000" b="0" dirty="0">
                <a:latin typeface="Arial" pitchFamily="34" charset="0"/>
                <a:ea typeface="宋体" pitchFamily="2" charset="-122"/>
              </a:rPr>
              <a:t> (including virtually all versions of UNIX, Linux, and Mac OS X), and </a:t>
            </a:r>
            <a:r>
              <a:rPr lang="en-US" altLang="zh-CN" sz="2000" b="0" dirty="0">
                <a:solidFill>
                  <a:srgbClr val="FF0000"/>
                </a:solidFill>
                <a:latin typeface="Arial" pitchFamily="34" charset="0"/>
                <a:ea typeface="宋体" pitchFamily="2" charset="-122"/>
              </a:rPr>
              <a:t>Java API</a:t>
            </a:r>
            <a:r>
              <a:rPr lang="en-US" altLang="zh-CN" sz="2000" b="0" dirty="0">
                <a:latin typeface="Arial" pitchFamily="34" charset="0"/>
                <a:ea typeface="宋体" pitchFamily="2" charset="-122"/>
              </a:rPr>
              <a:t> for the Java virtual machine (JVM)</a:t>
            </a:r>
          </a:p>
          <a:p>
            <a:pPr eaLnBrk="1" hangingPunct="1">
              <a:lnSpc>
                <a:spcPct val="90000"/>
              </a:lnSpc>
            </a:pPr>
            <a:r>
              <a:rPr lang="en-US" altLang="zh-CN" sz="2000" b="0" dirty="0">
                <a:solidFill>
                  <a:srgbClr val="0000CC"/>
                </a:solidFill>
                <a:latin typeface="Arial" pitchFamily="34" charset="0"/>
                <a:ea typeface="宋体" pitchFamily="2" charset="-122"/>
              </a:rPr>
              <a:t>Why use APIs rather than system calls?</a:t>
            </a:r>
            <a:br>
              <a:rPr lang="en-US" altLang="zh-CN" sz="2000" b="0" dirty="0">
                <a:solidFill>
                  <a:srgbClr val="0000CC"/>
                </a:solidFill>
                <a:latin typeface="Arial" pitchFamily="34" charset="0"/>
                <a:ea typeface="宋体" pitchFamily="2" charset="-122"/>
              </a:rPr>
            </a:br>
            <a:endParaRPr lang="en-US" altLang="zh-CN" sz="1600" b="0" dirty="0">
              <a:solidFill>
                <a:srgbClr val="0000CC"/>
              </a:solidFill>
              <a:latin typeface="Arial" pitchFamily="34" charset="0"/>
              <a:ea typeface="宋体" pitchFamily="2" charset="-122"/>
            </a:endParaRPr>
          </a:p>
          <a:p>
            <a:pPr eaLnBrk="1" hangingPunct="1">
              <a:lnSpc>
                <a:spcPct val="90000"/>
              </a:lnSpc>
              <a:buFont typeface="Monotype Sorts" pitchFamily="2" charset="2"/>
              <a:buNone/>
            </a:pPr>
            <a:r>
              <a:rPr lang="en-US" altLang="zh-CN" sz="1600" b="0" dirty="0">
                <a:latin typeface="Arial" pitchFamily="34" charset="0"/>
                <a:ea typeface="宋体" pitchFamily="2" charset="-122"/>
              </a:rPr>
              <a:t>	(Note that the system-call names used throughout this text are generic)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a:solidFill>
                  <a:srgbClr val="FFC000"/>
                </a:solidFill>
                <a:effectLst>
                  <a:outerShdw blurRad="38100" dist="38100" dir="2700000" algn="tl">
                    <a:srgbClr val="C0C0C0"/>
                  </a:outerShdw>
                </a:effectLst>
                <a:latin typeface="+mj-ea"/>
                <a:ea typeface="+mj-ea"/>
              </a:rPr>
              <a:t>系统调用、</a:t>
            </a:r>
            <a:r>
              <a:rPr lang="en-US" altLang="zh-CN" dirty="0">
                <a:solidFill>
                  <a:srgbClr val="FFC000"/>
                </a:solidFill>
                <a:effectLst>
                  <a:outerShdw blurRad="38100" dist="38100" dir="2700000" algn="tl">
                    <a:srgbClr val="C0C0C0"/>
                  </a:outerShdw>
                </a:effectLst>
                <a:latin typeface="+mj-ea"/>
                <a:ea typeface="+mj-ea"/>
              </a:rPr>
              <a:t>API</a:t>
            </a:r>
            <a:r>
              <a:rPr lang="zh-CN" altLang="en-US" dirty="0">
                <a:solidFill>
                  <a:srgbClr val="FFC000"/>
                </a:solidFill>
                <a:effectLst>
                  <a:outerShdw blurRad="38100" dist="38100" dir="2700000" algn="tl">
                    <a:srgbClr val="C0C0C0"/>
                  </a:outerShdw>
                </a:effectLst>
                <a:latin typeface="+mj-ea"/>
                <a:ea typeface="+mj-ea"/>
              </a:rPr>
              <a:t>和</a:t>
            </a:r>
            <a:r>
              <a:rPr lang="en-US" altLang="zh-CN" dirty="0">
                <a:solidFill>
                  <a:srgbClr val="FFC000"/>
                </a:solidFill>
                <a:effectLst>
                  <a:outerShdw blurRad="38100" dist="38100" dir="2700000" algn="tl">
                    <a:srgbClr val="C0C0C0"/>
                  </a:outerShdw>
                </a:effectLst>
                <a:latin typeface="+mj-ea"/>
                <a:ea typeface="+mj-ea"/>
              </a:rPr>
              <a:t>C</a:t>
            </a:r>
            <a:r>
              <a:rPr lang="zh-CN" altLang="en-US" dirty="0">
                <a:solidFill>
                  <a:srgbClr val="FFC000"/>
                </a:solidFill>
                <a:effectLst>
                  <a:outerShdw blurRad="38100" dist="38100" dir="2700000" algn="tl">
                    <a:srgbClr val="C0C0C0"/>
                  </a:outerShdw>
                </a:effectLst>
                <a:latin typeface="+mj-ea"/>
                <a:ea typeface="+mj-ea"/>
              </a:rPr>
              <a:t>库</a:t>
            </a:r>
          </a:p>
        </p:txBody>
      </p:sp>
      <p:sp>
        <p:nvSpPr>
          <p:cNvPr id="17411" name="Rectangle 3"/>
          <p:cNvSpPr>
            <a:spLocks noGrp="1" noChangeArrowheads="1"/>
          </p:cNvSpPr>
          <p:nvPr>
            <p:ph idx="1"/>
          </p:nvPr>
        </p:nvSpPr>
        <p:spPr/>
        <p:txBody>
          <a:bodyPr/>
          <a:lstStyle/>
          <a:p>
            <a:pPr eaLnBrk="1" hangingPunct="1">
              <a:lnSpc>
                <a:spcPct val="105000"/>
              </a:lnSpc>
            </a:pPr>
            <a:r>
              <a:rPr lang="zh-CN" altLang="en-US" sz="2400" b="0" dirty="0">
                <a:solidFill>
                  <a:srgbClr val="0000CC"/>
                </a:solidFill>
                <a:latin typeface="楷体" pitchFamily="49" charset="-122"/>
                <a:cs typeface="Times New Roman" pitchFamily="18" charset="0"/>
              </a:rPr>
              <a:t>应用编程接口</a:t>
            </a:r>
            <a:r>
              <a:rPr lang="en-US" altLang="zh-CN" sz="2400" b="0" dirty="0">
                <a:solidFill>
                  <a:srgbClr val="0000CC"/>
                </a:solidFill>
                <a:latin typeface="楷体" pitchFamily="49" charset="-122"/>
                <a:cs typeface="Times New Roman" pitchFamily="18" charset="0"/>
              </a:rPr>
              <a:t>(API)</a:t>
            </a:r>
            <a:r>
              <a:rPr lang="zh-CN" altLang="en-US" sz="2400" b="0" dirty="0">
                <a:solidFill>
                  <a:srgbClr val="0000CC"/>
                </a:solidFill>
                <a:latin typeface="楷体" pitchFamily="49" charset="-122"/>
                <a:cs typeface="Times New Roman" pitchFamily="18" charset="0"/>
              </a:rPr>
              <a:t>其实</a:t>
            </a:r>
            <a:r>
              <a:rPr lang="zh-CN" altLang="en-US" sz="2400" b="0" dirty="0">
                <a:latin typeface="楷体" pitchFamily="49" charset="-122"/>
                <a:cs typeface="Times New Roman" pitchFamily="18" charset="0"/>
              </a:rPr>
              <a:t>是一组函数定义，这些函数说明了如何获得一个给定的服务；而</a:t>
            </a:r>
            <a:r>
              <a:rPr lang="zh-CN" altLang="en-US" sz="2400" b="0" dirty="0">
                <a:solidFill>
                  <a:srgbClr val="0000CC"/>
                </a:solidFill>
                <a:latin typeface="楷体" pitchFamily="49" charset="-122"/>
                <a:cs typeface="Times New Roman" pitchFamily="18" charset="0"/>
              </a:rPr>
              <a:t>系统调用</a:t>
            </a:r>
            <a:r>
              <a:rPr lang="zh-CN" altLang="en-US" sz="2400" b="0" dirty="0">
                <a:latin typeface="楷体" pitchFamily="49" charset="-122"/>
                <a:cs typeface="Times New Roman" pitchFamily="18" charset="0"/>
              </a:rPr>
              <a:t>是通过软中断向内核发出一个明确的请求，每个系统调用对应一个</a:t>
            </a:r>
            <a:r>
              <a:rPr lang="zh-CN" altLang="en-US" sz="2400" b="0" dirty="0">
                <a:solidFill>
                  <a:srgbClr val="FF0000"/>
                </a:solidFill>
                <a:latin typeface="楷体" pitchFamily="49" charset="-122"/>
                <a:cs typeface="Times New Roman" pitchFamily="18" charset="0"/>
              </a:rPr>
              <a:t>封装例程（</a:t>
            </a:r>
            <a:r>
              <a:rPr lang="en-US" altLang="zh-CN" sz="2400" b="0" dirty="0">
                <a:solidFill>
                  <a:srgbClr val="FF0000"/>
                </a:solidFill>
                <a:latin typeface="楷体" pitchFamily="49" charset="-122"/>
                <a:cs typeface="Times New Roman" pitchFamily="18" charset="0"/>
              </a:rPr>
              <a:t>wrapper routine</a:t>
            </a:r>
            <a:r>
              <a:rPr lang="zh-CN" altLang="en-US" sz="2400" b="0" dirty="0">
                <a:solidFill>
                  <a:srgbClr val="FF0000"/>
                </a:solidFill>
                <a:latin typeface="楷体" pitchFamily="49" charset="-122"/>
                <a:cs typeface="Times New Roman" pitchFamily="18" charset="0"/>
              </a:rPr>
              <a:t>，唯一目的就是发布系统调用）</a:t>
            </a:r>
            <a:r>
              <a:rPr lang="zh-CN" altLang="en-US" sz="2400" b="0" dirty="0">
                <a:latin typeface="楷体" pitchFamily="49" charset="-122"/>
                <a:cs typeface="Times New Roman" pitchFamily="18" charset="0"/>
              </a:rPr>
              <a:t>。一些</a:t>
            </a:r>
            <a:r>
              <a:rPr lang="en-US" altLang="zh-CN" sz="2400" b="0" dirty="0">
                <a:latin typeface="楷体" pitchFamily="49" charset="-122"/>
                <a:cs typeface="Times New Roman" pitchFamily="18" charset="0"/>
              </a:rPr>
              <a:t>API</a:t>
            </a:r>
            <a:r>
              <a:rPr lang="zh-CN" altLang="en-US" sz="2400" b="0" dirty="0">
                <a:latin typeface="楷体" pitchFamily="49" charset="-122"/>
                <a:cs typeface="Times New Roman" pitchFamily="18" charset="0"/>
              </a:rPr>
              <a:t>应用了封装例程。</a:t>
            </a:r>
          </a:p>
          <a:p>
            <a:pPr lvl="1" eaLnBrk="1" hangingPunct="1">
              <a:lnSpc>
                <a:spcPct val="105000"/>
              </a:lnSpc>
            </a:pPr>
            <a:r>
              <a:rPr lang="en-US" altLang="zh-CN" sz="2000" b="0" dirty="0">
                <a:latin typeface="楷体" pitchFamily="49" charset="-122"/>
                <a:cs typeface="Times New Roman" pitchFamily="18" charset="0"/>
              </a:rPr>
              <a:t>API</a:t>
            </a:r>
            <a:r>
              <a:rPr lang="zh-CN" altLang="en-US" sz="2000" b="0" dirty="0">
                <a:latin typeface="楷体" pitchFamily="49" charset="-122"/>
                <a:cs typeface="Times New Roman" pitchFamily="18" charset="0"/>
              </a:rPr>
              <a:t>还包含各种编程接口，如：</a:t>
            </a:r>
            <a:r>
              <a:rPr lang="en-US" altLang="zh-CN" sz="2000" b="0" dirty="0">
                <a:latin typeface="楷体" pitchFamily="49" charset="-122"/>
                <a:cs typeface="Times New Roman" pitchFamily="18" charset="0"/>
              </a:rPr>
              <a:t>C</a:t>
            </a:r>
            <a:r>
              <a:rPr lang="zh-CN" altLang="en-US" sz="2000" b="0" dirty="0">
                <a:latin typeface="楷体" pitchFamily="49" charset="-122"/>
                <a:cs typeface="Times New Roman" pitchFamily="18" charset="0"/>
              </a:rPr>
              <a:t>库函数、</a:t>
            </a:r>
            <a:r>
              <a:rPr lang="en-US" altLang="zh-CN" sz="2000" b="0" dirty="0">
                <a:latin typeface="楷体" pitchFamily="49" charset="-122"/>
                <a:cs typeface="Times New Roman" pitchFamily="18" charset="0"/>
              </a:rPr>
              <a:t>OpenGL</a:t>
            </a:r>
            <a:r>
              <a:rPr lang="zh-CN" altLang="en-US" sz="2000" b="0" dirty="0">
                <a:latin typeface="楷体" pitchFamily="49" charset="-122"/>
                <a:cs typeface="Times New Roman" pitchFamily="18" charset="0"/>
              </a:rPr>
              <a:t>编程接口等</a:t>
            </a:r>
          </a:p>
          <a:p>
            <a:pPr eaLnBrk="1" hangingPunct="1">
              <a:lnSpc>
                <a:spcPct val="105000"/>
              </a:lnSpc>
            </a:pPr>
            <a:r>
              <a:rPr lang="zh-CN" altLang="en-US" sz="2000" b="0" dirty="0">
                <a:solidFill>
                  <a:srgbClr val="FF0000"/>
                </a:solidFill>
                <a:latin typeface="楷体" pitchFamily="49" charset="-122"/>
                <a:cs typeface="Times New Roman" pitchFamily="18" charset="0"/>
              </a:rPr>
              <a:t>系统调用的实现是在内核完成的，而用户态的函数是在函数库中实现的</a:t>
            </a:r>
          </a:p>
        </p:txBody>
      </p:sp>
      <p:grpSp>
        <p:nvGrpSpPr>
          <p:cNvPr id="17412" name="Group 14"/>
          <p:cNvGrpSpPr>
            <a:grpSpLocks/>
          </p:cNvGrpSpPr>
          <p:nvPr/>
        </p:nvGrpSpPr>
        <p:grpSpPr bwMode="auto">
          <a:xfrm>
            <a:off x="1971041" y="4334511"/>
            <a:ext cx="7561263" cy="1000125"/>
            <a:chOff x="521" y="3158"/>
            <a:chExt cx="4763" cy="630"/>
          </a:xfrm>
        </p:grpSpPr>
        <p:sp>
          <p:nvSpPr>
            <p:cNvPr id="17413" name="Text Box 4"/>
            <p:cNvSpPr txBox="1">
              <a:spLocks noChangeArrowheads="1"/>
            </p:cNvSpPr>
            <p:nvPr/>
          </p:nvSpPr>
          <p:spPr bwMode="auto">
            <a:xfrm>
              <a:off x="521" y="3250"/>
              <a:ext cx="1106" cy="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zh-CN" altLang="en-US" sz="1600" b="0">
                  <a:latin typeface="Helvetica" pitchFamily="34" charset="0"/>
                  <a:ea typeface="宋体" pitchFamily="2" charset="-122"/>
                </a:rPr>
                <a:t>调用</a:t>
              </a:r>
              <a:r>
                <a:rPr kumimoji="0" lang="en-US" altLang="zh-CN" sz="1600" b="0">
                  <a:latin typeface="Helvetica" pitchFamily="34" charset="0"/>
                  <a:ea typeface="宋体" pitchFamily="2" charset="-122"/>
                </a:rPr>
                <a:t>printf()</a:t>
              </a:r>
              <a:endParaRPr kumimoji="0" lang="zh-CN" altLang="en-US" sz="1600" b="0">
                <a:latin typeface="Helvetica" pitchFamily="34" charset="0"/>
                <a:ea typeface="宋体" pitchFamily="2" charset="-122"/>
              </a:endParaRPr>
            </a:p>
          </p:txBody>
        </p:sp>
        <p:sp>
          <p:nvSpPr>
            <p:cNvPr id="17414" name="Text Box 5"/>
            <p:cNvSpPr txBox="1">
              <a:spLocks noChangeArrowheads="1"/>
            </p:cNvSpPr>
            <p:nvPr/>
          </p:nvSpPr>
          <p:spPr bwMode="auto">
            <a:xfrm>
              <a:off x="1772" y="3250"/>
              <a:ext cx="2214" cy="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600" b="0">
                  <a:latin typeface="Helvetica" pitchFamily="34" charset="0"/>
                  <a:ea typeface="宋体" pitchFamily="2" charset="-122"/>
                </a:rPr>
                <a:t>c</a:t>
              </a:r>
              <a:r>
                <a:rPr kumimoji="0" lang="zh-CN" altLang="en-US" sz="1600" b="0">
                  <a:latin typeface="Helvetica" pitchFamily="34" charset="0"/>
                  <a:ea typeface="宋体" pitchFamily="2" charset="-122"/>
                </a:rPr>
                <a:t>库中的</a:t>
              </a:r>
              <a:r>
                <a:rPr kumimoji="0" lang="en-US" altLang="zh-CN" sz="1600" b="0">
                  <a:latin typeface="Helvetica" pitchFamily="34" charset="0"/>
                  <a:ea typeface="宋体" pitchFamily="2" charset="-122"/>
                </a:rPr>
                <a:t>printf()   c</a:t>
              </a:r>
              <a:r>
                <a:rPr kumimoji="0" lang="zh-CN" altLang="en-US" sz="1600" b="0">
                  <a:latin typeface="Helvetica" pitchFamily="34" charset="0"/>
                  <a:ea typeface="宋体" pitchFamily="2" charset="-122"/>
                </a:rPr>
                <a:t>库中的</a:t>
              </a:r>
              <a:r>
                <a:rPr kumimoji="0" lang="en-US" altLang="zh-CN" sz="1600" b="0">
                  <a:latin typeface="Helvetica" pitchFamily="34" charset="0"/>
                  <a:ea typeface="宋体" pitchFamily="2" charset="-122"/>
                </a:rPr>
                <a:t>write()</a:t>
              </a:r>
            </a:p>
          </p:txBody>
        </p:sp>
        <p:sp>
          <p:nvSpPr>
            <p:cNvPr id="17415" name="Text Box 6"/>
            <p:cNvSpPr txBox="1">
              <a:spLocks noChangeArrowheads="1"/>
            </p:cNvSpPr>
            <p:nvPr/>
          </p:nvSpPr>
          <p:spPr bwMode="auto">
            <a:xfrm>
              <a:off x="4014" y="3250"/>
              <a:ext cx="1270" cy="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400" b="0">
                  <a:latin typeface="Helvetica" pitchFamily="34" charset="0"/>
                  <a:ea typeface="宋体" pitchFamily="2" charset="-122"/>
                </a:rPr>
                <a:t>sys_write()</a:t>
              </a:r>
              <a:r>
                <a:rPr kumimoji="0" lang="zh-CN" altLang="en-US" sz="1400" b="0">
                  <a:latin typeface="Helvetica" pitchFamily="34" charset="0"/>
                  <a:ea typeface="宋体" pitchFamily="2" charset="-122"/>
                </a:rPr>
                <a:t>系统调用</a:t>
              </a:r>
              <a:endParaRPr kumimoji="0" lang="en-US" altLang="zh-CN" sz="1400" b="0">
                <a:latin typeface="Helvetica" pitchFamily="34" charset="0"/>
                <a:ea typeface="宋体" pitchFamily="2" charset="-122"/>
              </a:endParaRPr>
            </a:p>
          </p:txBody>
        </p:sp>
        <p:sp>
          <p:nvSpPr>
            <p:cNvPr id="17416" name="Text Box 7"/>
            <p:cNvSpPr txBox="1">
              <a:spLocks noChangeArrowheads="1"/>
            </p:cNvSpPr>
            <p:nvPr/>
          </p:nvSpPr>
          <p:spPr bwMode="auto">
            <a:xfrm>
              <a:off x="713" y="3576"/>
              <a:ext cx="4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spcBef>
                  <a:spcPct val="50000"/>
                </a:spcBef>
              </a:pPr>
              <a:r>
                <a:rPr kumimoji="0" lang="zh-CN" altLang="en-US" sz="1600" b="0">
                  <a:latin typeface="Helvetica" pitchFamily="34" charset="0"/>
                  <a:ea typeface="宋体" pitchFamily="2" charset="-122"/>
                </a:rPr>
                <a:t>应用程序 			</a:t>
              </a:r>
              <a:r>
                <a:rPr kumimoji="0" lang="en-US" altLang="zh-CN" sz="1600" b="0">
                  <a:latin typeface="Helvetica" pitchFamily="34" charset="0"/>
                  <a:ea typeface="宋体" pitchFamily="2" charset="-122"/>
                </a:rPr>
                <a:t>C</a:t>
              </a:r>
              <a:r>
                <a:rPr kumimoji="0" lang="zh-CN" altLang="en-US" sz="1600" b="0">
                  <a:latin typeface="Helvetica" pitchFamily="34" charset="0"/>
                  <a:ea typeface="宋体" pitchFamily="2" charset="-122"/>
                </a:rPr>
                <a:t>库			 内核</a:t>
              </a:r>
            </a:p>
          </p:txBody>
        </p:sp>
        <p:sp>
          <p:nvSpPr>
            <p:cNvPr id="17417" name="Line 8"/>
            <p:cNvSpPr>
              <a:spLocks noChangeShapeType="1"/>
            </p:cNvSpPr>
            <p:nvPr/>
          </p:nvSpPr>
          <p:spPr bwMode="auto">
            <a:xfrm>
              <a:off x="1387" y="3668"/>
              <a:ext cx="115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8" name="Line 9"/>
            <p:cNvSpPr>
              <a:spLocks noChangeShapeType="1"/>
            </p:cNvSpPr>
            <p:nvPr/>
          </p:nvSpPr>
          <p:spPr bwMode="auto">
            <a:xfrm>
              <a:off x="2744" y="3702"/>
              <a:ext cx="149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9" name="AutoShape 10"/>
            <p:cNvSpPr>
              <a:spLocks noChangeArrowheads="1"/>
            </p:cNvSpPr>
            <p:nvPr/>
          </p:nvSpPr>
          <p:spPr bwMode="auto">
            <a:xfrm>
              <a:off x="1242" y="3158"/>
              <a:ext cx="723" cy="46"/>
            </a:xfrm>
            <a:prstGeom prst="curvedDownArrow">
              <a:avLst>
                <a:gd name="adj1" fmla="val 314348"/>
                <a:gd name="adj2" fmla="val 62869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sp>
          <p:nvSpPr>
            <p:cNvPr id="17420" name="AutoShape 11"/>
            <p:cNvSpPr>
              <a:spLocks noChangeArrowheads="1"/>
            </p:cNvSpPr>
            <p:nvPr/>
          </p:nvSpPr>
          <p:spPr bwMode="auto">
            <a:xfrm>
              <a:off x="2398" y="3158"/>
              <a:ext cx="722" cy="46"/>
            </a:xfrm>
            <a:prstGeom prst="curvedDownArrow">
              <a:avLst>
                <a:gd name="adj1" fmla="val 313913"/>
                <a:gd name="adj2" fmla="val 62782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sp>
          <p:nvSpPr>
            <p:cNvPr id="17421" name="AutoShape 12"/>
            <p:cNvSpPr>
              <a:spLocks noChangeArrowheads="1"/>
            </p:cNvSpPr>
            <p:nvPr/>
          </p:nvSpPr>
          <p:spPr bwMode="auto">
            <a:xfrm>
              <a:off x="3648" y="3158"/>
              <a:ext cx="723" cy="46"/>
            </a:xfrm>
            <a:prstGeom prst="curvedDownArrow">
              <a:avLst>
                <a:gd name="adj1" fmla="val 314348"/>
                <a:gd name="adj2" fmla="val 628696"/>
                <a:gd name="adj3" fmla="val 33333"/>
              </a:avLst>
            </a:prstGeom>
            <a:solidFill>
              <a:schemeClr val="accent1"/>
            </a:solidFill>
            <a:ln w="6350">
              <a:solidFill>
                <a:schemeClr val="tx1"/>
              </a:solidFill>
              <a:miter lim="800000"/>
              <a:headEnd/>
              <a:tailEnd/>
            </a:ln>
          </p:spPr>
          <p:txBody>
            <a:bodyPr wrap="none" anchor="ctr"/>
            <a:lstStyle/>
            <a:p>
              <a:endParaRPr lang="zh-CN" altLang="en-US">
                <a:ea typeface="宋体" pitchFamily="2" charset="-122"/>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US" altLang="zh-CN" dirty="0">
                <a:solidFill>
                  <a:srgbClr val="FFC000"/>
                </a:solidFill>
                <a:effectLst>
                  <a:outerShdw blurRad="38100" dist="38100" dir="2700000" algn="tl">
                    <a:srgbClr val="C0C0C0"/>
                  </a:outerShdw>
                </a:effectLst>
                <a:latin typeface="+mj-ea"/>
                <a:ea typeface="+mj-ea"/>
              </a:rPr>
              <a:t>Example of Standard API</a:t>
            </a:r>
          </a:p>
        </p:txBody>
      </p:sp>
      <p:sp>
        <p:nvSpPr>
          <p:cNvPr id="18435" name="Rectangle 3"/>
          <p:cNvSpPr>
            <a:spLocks noGrp="1" noChangeArrowheads="1"/>
          </p:cNvSpPr>
          <p:nvPr>
            <p:ph idx="1"/>
          </p:nvPr>
        </p:nvSpPr>
        <p:spPr/>
        <p:txBody>
          <a:bodyPr/>
          <a:lstStyle/>
          <a:p>
            <a:pPr eaLnBrk="1" hangingPunct="1">
              <a:lnSpc>
                <a:spcPct val="90000"/>
              </a:lnSpc>
            </a:pPr>
            <a:r>
              <a:rPr lang="en-US" altLang="zh-CN" sz="1800" b="0" dirty="0">
                <a:latin typeface="Arial" pitchFamily="34" charset="0"/>
                <a:ea typeface="宋体" pitchFamily="2" charset="-122"/>
              </a:rPr>
              <a:t>Consider the </a:t>
            </a:r>
            <a:r>
              <a:rPr lang="en-US" altLang="zh-CN" sz="1800" b="0" dirty="0" err="1">
                <a:solidFill>
                  <a:srgbClr val="FF0000"/>
                </a:solidFill>
                <a:latin typeface="Arial" pitchFamily="34" charset="0"/>
                <a:ea typeface="宋体" pitchFamily="2" charset="-122"/>
              </a:rPr>
              <a:t>ReadFile</a:t>
            </a:r>
            <a:r>
              <a:rPr lang="en-US" altLang="zh-CN" sz="1800" b="0" dirty="0">
                <a:solidFill>
                  <a:srgbClr val="FF0000"/>
                </a:solidFill>
                <a:latin typeface="Arial" pitchFamily="34" charset="0"/>
                <a:ea typeface="宋体" pitchFamily="2" charset="-122"/>
              </a:rPr>
              <a:t>()</a:t>
            </a:r>
            <a:r>
              <a:rPr lang="en-US" altLang="zh-CN" sz="1800" b="0" dirty="0">
                <a:latin typeface="Arial" pitchFamily="34" charset="0"/>
                <a:ea typeface="宋体" pitchFamily="2" charset="-122"/>
              </a:rPr>
              <a:t> function in the Win32 API—a function for reading from a file</a:t>
            </a:r>
            <a:br>
              <a:rPr lang="en-US" altLang="zh-CN" sz="18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endParaRPr lang="en-US" altLang="zh-CN" sz="1600" b="0" dirty="0">
              <a:latin typeface="Arial" pitchFamily="34" charset="0"/>
              <a:ea typeface="宋体" pitchFamily="2" charset="-122"/>
            </a:endParaRPr>
          </a:p>
          <a:p>
            <a:pPr eaLnBrk="1" hangingPunct="1">
              <a:lnSpc>
                <a:spcPct val="90000"/>
              </a:lnSpc>
              <a:buFont typeface="Monotype Sorts" pitchFamily="2" charset="2"/>
              <a:buNone/>
            </a:pP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br>
              <a:rPr lang="en-US" altLang="zh-CN" sz="1600" b="0" dirty="0">
                <a:latin typeface="Arial" pitchFamily="34" charset="0"/>
                <a:ea typeface="宋体" pitchFamily="2" charset="-122"/>
              </a:rPr>
            </a:br>
            <a:endParaRPr lang="en-US" altLang="zh-CN" sz="1600" b="0" dirty="0">
              <a:latin typeface="Arial" pitchFamily="34" charset="0"/>
              <a:ea typeface="宋体" pitchFamily="2" charset="-122"/>
            </a:endParaRPr>
          </a:p>
          <a:p>
            <a:pPr eaLnBrk="1" hangingPunct="1">
              <a:lnSpc>
                <a:spcPct val="90000"/>
              </a:lnSpc>
            </a:pPr>
            <a:r>
              <a:rPr lang="en-US" altLang="zh-CN" sz="1600" b="0" dirty="0">
                <a:latin typeface="Arial" pitchFamily="34" charset="0"/>
                <a:ea typeface="宋体" pitchFamily="2" charset="-122"/>
              </a:rPr>
              <a:t>A description of the parameters passed to </a:t>
            </a:r>
            <a:r>
              <a:rPr lang="en-US" altLang="zh-CN" sz="1600" b="0" dirty="0" err="1">
                <a:latin typeface="Arial" pitchFamily="34" charset="0"/>
                <a:ea typeface="宋体" pitchFamily="2" charset="-122"/>
              </a:rPr>
              <a:t>ReadFile</a:t>
            </a:r>
            <a:r>
              <a:rPr lang="en-US" altLang="zh-CN" sz="1600" b="0" dirty="0">
                <a:latin typeface="Arial" pitchFamily="34" charset="0"/>
                <a:ea typeface="宋体" pitchFamily="2" charset="-122"/>
              </a:rPr>
              <a:t>()</a:t>
            </a:r>
          </a:p>
          <a:p>
            <a:pPr lvl="1" eaLnBrk="1" hangingPunct="1">
              <a:lnSpc>
                <a:spcPct val="90000"/>
              </a:lnSpc>
            </a:pPr>
            <a:r>
              <a:rPr lang="en-US" altLang="zh-CN" sz="1600" b="0" dirty="0">
                <a:latin typeface="Arial" pitchFamily="34" charset="0"/>
                <a:ea typeface="宋体" pitchFamily="2" charset="-122"/>
              </a:rPr>
              <a:t>HANDLE file—the file to be read</a:t>
            </a:r>
          </a:p>
          <a:p>
            <a:pPr lvl="1" eaLnBrk="1" hangingPunct="1">
              <a:lnSpc>
                <a:spcPct val="90000"/>
              </a:lnSpc>
            </a:pPr>
            <a:r>
              <a:rPr lang="en-US" altLang="zh-CN" sz="1600" b="0" dirty="0">
                <a:latin typeface="Arial" pitchFamily="34" charset="0"/>
                <a:ea typeface="宋体" pitchFamily="2" charset="-122"/>
              </a:rPr>
              <a:t>LPVOID buffer—a buffer where the data will be read into and written from</a:t>
            </a:r>
          </a:p>
          <a:p>
            <a:pPr lvl="1" eaLnBrk="1" hangingPunct="1">
              <a:lnSpc>
                <a:spcPct val="90000"/>
              </a:lnSpc>
            </a:pPr>
            <a:r>
              <a:rPr lang="en-US" altLang="zh-CN" sz="1600" b="0" dirty="0">
                <a:latin typeface="Arial" pitchFamily="34" charset="0"/>
                <a:ea typeface="宋体" pitchFamily="2" charset="-122"/>
              </a:rPr>
              <a:t>DWORD </a:t>
            </a:r>
            <a:r>
              <a:rPr lang="en-US" altLang="zh-CN" sz="1600" b="0" dirty="0" err="1">
                <a:latin typeface="Arial" pitchFamily="34" charset="0"/>
                <a:ea typeface="宋体" pitchFamily="2" charset="-122"/>
              </a:rPr>
              <a:t>bytesToRead</a:t>
            </a:r>
            <a:r>
              <a:rPr lang="en-US" altLang="zh-CN" sz="1600" b="0" dirty="0">
                <a:latin typeface="Arial" pitchFamily="34" charset="0"/>
                <a:ea typeface="宋体" pitchFamily="2" charset="-122"/>
              </a:rPr>
              <a:t>—the number of bytes to be read into the buffer</a:t>
            </a:r>
          </a:p>
          <a:p>
            <a:pPr lvl="1" eaLnBrk="1" hangingPunct="1">
              <a:lnSpc>
                <a:spcPct val="90000"/>
              </a:lnSpc>
            </a:pPr>
            <a:r>
              <a:rPr lang="en-US" altLang="zh-CN" sz="1600" b="0" dirty="0">
                <a:latin typeface="Arial" pitchFamily="34" charset="0"/>
                <a:ea typeface="宋体" pitchFamily="2" charset="-122"/>
              </a:rPr>
              <a:t>LPDWORD </a:t>
            </a:r>
            <a:r>
              <a:rPr lang="en-US" altLang="zh-CN" sz="1600" b="0" dirty="0" err="1">
                <a:latin typeface="Arial" pitchFamily="34" charset="0"/>
                <a:ea typeface="宋体" pitchFamily="2" charset="-122"/>
              </a:rPr>
              <a:t>bytesRead</a:t>
            </a:r>
            <a:r>
              <a:rPr lang="en-US" altLang="zh-CN" sz="1600" b="0" dirty="0">
                <a:latin typeface="Arial" pitchFamily="34" charset="0"/>
                <a:ea typeface="宋体" pitchFamily="2" charset="-122"/>
              </a:rPr>
              <a:t>—the number of bytes read during the last read</a:t>
            </a:r>
          </a:p>
          <a:p>
            <a:pPr lvl="1" eaLnBrk="1" hangingPunct="1">
              <a:lnSpc>
                <a:spcPct val="90000"/>
              </a:lnSpc>
            </a:pPr>
            <a:r>
              <a:rPr lang="en-US" altLang="zh-CN" sz="1600" b="0" dirty="0">
                <a:latin typeface="Arial" pitchFamily="34" charset="0"/>
                <a:ea typeface="宋体" pitchFamily="2" charset="-122"/>
              </a:rPr>
              <a:t>LPOVERLAPPED </a:t>
            </a:r>
            <a:r>
              <a:rPr lang="en-US" altLang="zh-CN" sz="1600" b="0" dirty="0" err="1">
                <a:latin typeface="Arial" pitchFamily="34" charset="0"/>
                <a:ea typeface="宋体" pitchFamily="2" charset="-122"/>
              </a:rPr>
              <a:t>ovl</a:t>
            </a:r>
            <a:r>
              <a:rPr lang="en-US" altLang="zh-CN" sz="1600" b="0" dirty="0">
                <a:latin typeface="Arial" pitchFamily="34" charset="0"/>
                <a:ea typeface="宋体" pitchFamily="2" charset="-122"/>
              </a:rPr>
              <a:t>—indicates if overlapped I/O is being used</a:t>
            </a:r>
          </a:p>
          <a:p>
            <a:pPr eaLnBrk="1" hangingPunct="1">
              <a:lnSpc>
                <a:spcPct val="90000"/>
              </a:lnSpc>
            </a:pPr>
            <a:endParaRPr lang="zh-CN" altLang="en-US" sz="1600" b="0" dirty="0">
              <a:latin typeface="Arial" pitchFamily="34" charset="0"/>
              <a:ea typeface="宋体" pitchFamily="2" charset="-122"/>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1028" t="29630" r="1028" b="29355"/>
          <a:stretch>
            <a:fillRect/>
          </a:stretch>
        </p:blipFill>
        <p:spPr bwMode="auto">
          <a:xfrm>
            <a:off x="3109914" y="1709726"/>
            <a:ext cx="6732587" cy="17399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b="0"/>
              <a:t>Chapter 2:  Operating-System Structures</a:t>
            </a:r>
          </a:p>
        </p:txBody>
      </p:sp>
      <p:sp>
        <p:nvSpPr>
          <p:cNvPr id="4099"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Operating System Services</a:t>
            </a:r>
          </a:p>
          <a:p>
            <a:pPr eaLnBrk="1" hangingPunct="1"/>
            <a:r>
              <a:rPr lang="en-US" altLang="zh-CN" sz="2000" dirty="0">
                <a:latin typeface="Arial" pitchFamily="34" charset="0"/>
                <a:ea typeface="宋体" pitchFamily="2" charset="-122"/>
              </a:rPr>
              <a:t>User Operating System Interface</a:t>
            </a:r>
          </a:p>
          <a:p>
            <a:pPr eaLnBrk="1" hangingPunct="1"/>
            <a:r>
              <a:rPr lang="en-US" altLang="zh-CN" sz="2000" dirty="0">
                <a:latin typeface="Arial" pitchFamily="34" charset="0"/>
                <a:ea typeface="宋体" pitchFamily="2" charset="-122"/>
              </a:rPr>
              <a:t>System Calls</a:t>
            </a:r>
          </a:p>
          <a:p>
            <a:pPr eaLnBrk="1" hangingPunct="1"/>
            <a:r>
              <a:rPr lang="en-US" altLang="zh-CN" sz="2000" b="0" dirty="0">
                <a:latin typeface="Arial" pitchFamily="34" charset="0"/>
                <a:ea typeface="宋体" pitchFamily="2" charset="-122"/>
              </a:rPr>
              <a:t>Types of System Calls</a:t>
            </a:r>
          </a:p>
          <a:p>
            <a:pPr eaLnBrk="1" hangingPunct="1"/>
            <a:r>
              <a:rPr lang="en-US" altLang="zh-CN" sz="2000" b="0" dirty="0">
                <a:latin typeface="Arial" pitchFamily="34" charset="0"/>
                <a:ea typeface="宋体" pitchFamily="2" charset="-122"/>
              </a:rPr>
              <a:t>System Programs</a:t>
            </a:r>
          </a:p>
          <a:p>
            <a:pPr eaLnBrk="1" hangingPunct="1"/>
            <a:r>
              <a:rPr lang="en-US" altLang="zh-CN" sz="2000" b="0" dirty="0">
                <a:latin typeface="Arial" pitchFamily="34" charset="0"/>
                <a:ea typeface="宋体" pitchFamily="2" charset="-122"/>
              </a:rPr>
              <a:t>Operating System Design and Implementation</a:t>
            </a:r>
          </a:p>
          <a:p>
            <a:pPr eaLnBrk="1" hangingPunct="1"/>
            <a:r>
              <a:rPr lang="en-US" altLang="zh-CN" sz="2000" b="0" dirty="0">
                <a:latin typeface="Arial" pitchFamily="34" charset="0"/>
                <a:ea typeface="宋体" pitchFamily="2" charset="-122"/>
              </a:rPr>
              <a:t>Operating System Structure</a:t>
            </a:r>
          </a:p>
          <a:p>
            <a:pPr eaLnBrk="1" hangingPunct="1"/>
            <a:r>
              <a:rPr lang="en-US" altLang="zh-CN" sz="2000" b="0" dirty="0">
                <a:latin typeface="Arial" pitchFamily="34" charset="0"/>
                <a:ea typeface="宋体" pitchFamily="2" charset="-122"/>
              </a:rPr>
              <a:t>Virtual Machines</a:t>
            </a:r>
          </a:p>
          <a:p>
            <a:pPr eaLnBrk="1" hangingPunct="1"/>
            <a:r>
              <a:rPr lang="en-US" altLang="zh-CN" sz="2000" b="0" dirty="0">
                <a:latin typeface="Arial" pitchFamily="34" charset="0"/>
                <a:ea typeface="宋体" pitchFamily="2" charset="-122"/>
              </a:rPr>
              <a:t>Operating System Generation</a:t>
            </a:r>
          </a:p>
          <a:p>
            <a:pPr eaLnBrk="1" hangingPunct="1"/>
            <a:r>
              <a:rPr lang="en-US" altLang="zh-CN" sz="2000" b="0" dirty="0">
                <a:latin typeface="Arial" pitchFamily="34" charset="0"/>
                <a:ea typeface="宋体" pitchFamily="2" charset="-122"/>
              </a:rPr>
              <a:t>System Boot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Grp="1" noChangeArrowheads="1"/>
          </p:cNvSpPr>
          <p:nvPr>
            <p:ph type="title"/>
          </p:nvPr>
        </p:nvSpPr>
        <p:spPr>
          <a:noFill/>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Calls</a:t>
            </a:r>
            <a:endParaRPr lang="en-US" altLang="zh-TW" dirty="0">
              <a:solidFill>
                <a:srgbClr val="FFC000"/>
              </a:solidFill>
              <a:effectLst>
                <a:outerShdw blurRad="38100" dist="38100" dir="2700000" algn="tl">
                  <a:srgbClr val="C0C0C0"/>
                </a:outerShdw>
              </a:effectLst>
              <a:latin typeface="+mj-ea"/>
              <a:ea typeface="+mj-ea"/>
            </a:endParaRPr>
          </a:p>
        </p:txBody>
      </p:sp>
      <p:sp>
        <p:nvSpPr>
          <p:cNvPr id="19461" name="Rectangle 5"/>
          <p:cNvSpPr>
            <a:spLocks noGrp="1" noChangeArrowheads="1"/>
          </p:cNvSpPr>
          <p:nvPr>
            <p:ph idx="1"/>
          </p:nvPr>
        </p:nvSpPr>
        <p:spPr/>
        <p:txBody>
          <a:bodyPr/>
          <a:lstStyle/>
          <a:p>
            <a:pPr eaLnBrk="1" hangingPunct="1"/>
            <a:r>
              <a:rPr lang="en-US" altLang="zh-TW" b="0">
                <a:latin typeface="Arial" pitchFamily="34" charset="0"/>
                <a:ea typeface="PMingLiU" pitchFamily="18" charset="-120"/>
              </a:rPr>
              <a:t>What is a system call?</a:t>
            </a:r>
          </a:p>
          <a:p>
            <a:pPr lvl="1" eaLnBrk="1" hangingPunct="1"/>
            <a:r>
              <a:rPr lang="en-US" altLang="zh-TW" b="0">
                <a:latin typeface="Arial" pitchFamily="34" charset="0"/>
                <a:ea typeface="PMingLiU" pitchFamily="18" charset="-120"/>
              </a:rPr>
              <a:t>Informally, a system call is similar to a function call, but…</a:t>
            </a:r>
          </a:p>
          <a:p>
            <a:pPr lvl="1" eaLnBrk="1" hangingPunct="1"/>
            <a:r>
              <a:rPr lang="en-US" altLang="zh-TW" b="0">
                <a:solidFill>
                  <a:srgbClr val="0000CC"/>
                </a:solidFill>
                <a:latin typeface="Arial" pitchFamily="34" charset="0"/>
                <a:ea typeface="PMingLiU" pitchFamily="18" charset="-120"/>
              </a:rPr>
              <a:t>The function implementation </a:t>
            </a:r>
            <a:r>
              <a:rPr lang="en-US" altLang="zh-TW" b="0">
                <a:latin typeface="Arial" pitchFamily="34" charset="0"/>
                <a:ea typeface="PMingLiU" pitchFamily="18" charset="-120"/>
              </a:rPr>
              <a:t>is inside the OS, or we name it the </a:t>
            </a:r>
            <a:r>
              <a:rPr lang="en-US" altLang="zh-TW" b="0">
                <a:solidFill>
                  <a:srgbClr val="FF0000"/>
                </a:solidFill>
                <a:latin typeface="Arial" pitchFamily="34" charset="0"/>
                <a:ea typeface="PMingLiU" pitchFamily="18" charset="-120"/>
              </a:rPr>
              <a:t>OS kernel</a:t>
            </a:r>
            <a:r>
              <a:rPr lang="en-US" altLang="zh-TW" b="0">
                <a:latin typeface="Arial" pitchFamily="34" charset="0"/>
                <a:ea typeface="PMingLiU" pitchFamily="18" charset="-120"/>
              </a:rPr>
              <a:t>.</a:t>
            </a:r>
          </a:p>
        </p:txBody>
      </p:sp>
      <p:grpSp>
        <p:nvGrpSpPr>
          <p:cNvPr id="2" name="组合 1"/>
          <p:cNvGrpSpPr/>
          <p:nvPr/>
        </p:nvGrpSpPr>
        <p:grpSpPr>
          <a:xfrm>
            <a:off x="2529840" y="3048000"/>
            <a:ext cx="7022148" cy="3124200"/>
            <a:chOff x="4114800" y="3505200"/>
            <a:chExt cx="5437188" cy="2667000"/>
          </a:xfrm>
        </p:grpSpPr>
        <p:sp>
          <p:nvSpPr>
            <p:cNvPr id="19458" name="Rectangle 2"/>
            <p:cNvSpPr>
              <a:spLocks noChangeArrowheads="1"/>
            </p:cNvSpPr>
            <p:nvPr/>
          </p:nvSpPr>
          <p:spPr bwMode="auto">
            <a:xfrm>
              <a:off x="4114800" y="3962400"/>
              <a:ext cx="3581400" cy="22098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59" name="Rectangle 3"/>
            <p:cNvSpPr>
              <a:spLocks noChangeArrowheads="1"/>
            </p:cNvSpPr>
            <p:nvPr/>
          </p:nvSpPr>
          <p:spPr bwMode="auto">
            <a:xfrm>
              <a:off x="4114800" y="5410200"/>
              <a:ext cx="3581400" cy="2286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62" name="Text Box 6"/>
            <p:cNvSpPr txBox="1">
              <a:spLocks noChangeArrowheads="1"/>
            </p:cNvSpPr>
            <p:nvPr/>
          </p:nvSpPr>
          <p:spPr bwMode="auto">
            <a:xfrm>
              <a:off x="8051800" y="4894919"/>
              <a:ext cx="1311275" cy="5905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This is a function call.</a:t>
              </a:r>
            </a:p>
          </p:txBody>
        </p:sp>
        <p:sp>
          <p:nvSpPr>
            <p:cNvPr id="19463" name="Rectangle 7"/>
            <p:cNvSpPr>
              <a:spLocks noChangeArrowheads="1"/>
            </p:cNvSpPr>
            <p:nvPr/>
          </p:nvSpPr>
          <p:spPr bwMode="auto">
            <a:xfrm>
              <a:off x="4114800" y="4114800"/>
              <a:ext cx="3581400" cy="685800"/>
            </a:xfrm>
            <a:prstGeom prst="rect">
              <a:avLst/>
            </a:prstGeom>
            <a:solidFill>
              <a:srgbClr val="FF990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9464" name="Text Box 8"/>
            <p:cNvSpPr txBox="1">
              <a:spLocks noChangeArrowheads="1"/>
            </p:cNvSpPr>
            <p:nvPr/>
          </p:nvSpPr>
          <p:spPr bwMode="auto">
            <a:xfrm>
              <a:off x="4114800" y="4089401"/>
              <a:ext cx="362150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a:t>
              </a:r>
              <a:r>
                <a:rPr lang="en-US" altLang="zh-TW" sz="1400" dirty="0" err="1">
                  <a:latin typeface="Courier New" pitchFamily="49" charset="0"/>
                  <a:ea typeface="PMingLiU" pitchFamily="18" charset="-120"/>
                </a:rPr>
                <a:t>add_function</a:t>
              </a:r>
              <a:r>
                <a:rPr lang="en-US" altLang="zh-TW" sz="1400" dirty="0">
                  <a:latin typeface="Courier New" pitchFamily="49" charset="0"/>
                  <a:ea typeface="PMingLiU" pitchFamily="18" charset="-120"/>
                </a:rPr>
                <a:t>(</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a, </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b) {</a:t>
              </a:r>
            </a:p>
            <a:p>
              <a:pPr eaLnBrk="1" hangingPunct="1"/>
              <a:r>
                <a:rPr lang="en-US" altLang="zh-TW" sz="1400" dirty="0">
                  <a:latin typeface="Courier New" pitchFamily="49" charset="0"/>
                  <a:ea typeface="PMingLiU" pitchFamily="18" charset="-120"/>
                </a:rPr>
                <a:t>    return (a + b);</a:t>
              </a:r>
            </a:p>
            <a:p>
              <a:pPr eaLnBrk="1" hangingPunct="1"/>
              <a:r>
                <a:rPr lang="en-US" altLang="zh-TW" sz="1400" dirty="0">
                  <a:latin typeface="Courier New" pitchFamily="49" charset="0"/>
                  <a:ea typeface="PMingLiU" pitchFamily="18" charset="-120"/>
                </a:rPr>
                <a:t>}</a:t>
              </a:r>
            </a:p>
            <a:p>
              <a:pPr eaLnBrk="1" hangingPunct="1"/>
              <a:endParaRPr lang="en-US" altLang="zh-TW" sz="1400" dirty="0">
                <a:latin typeface="Courier New" pitchFamily="49" charset="0"/>
                <a:ea typeface="PMingLiU" pitchFamily="18" charset="-120"/>
              </a:endParaRPr>
            </a:p>
            <a:p>
              <a:pPr eaLnBrk="1" hangingPunct="1"/>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main(void) {</a:t>
              </a:r>
            </a:p>
            <a:p>
              <a:pPr eaLnBrk="1" hangingPunct="1"/>
              <a:r>
                <a:rPr lang="en-US" altLang="zh-TW" sz="1400" dirty="0">
                  <a:latin typeface="Courier New" pitchFamily="49" charset="0"/>
                  <a:ea typeface="PMingLiU" pitchFamily="18" charset="-120"/>
                </a:rPr>
                <a:t>   </a:t>
              </a:r>
              <a:r>
                <a:rPr lang="en-US" altLang="zh-TW" sz="1400" dirty="0" err="1">
                  <a:latin typeface="Courier New" pitchFamily="49" charset="0"/>
                  <a:ea typeface="PMingLiU" pitchFamily="18" charset="-120"/>
                </a:rPr>
                <a:t>int</a:t>
              </a:r>
              <a:r>
                <a:rPr lang="en-US" altLang="zh-TW" sz="1400" dirty="0">
                  <a:latin typeface="Courier New" pitchFamily="49" charset="0"/>
                  <a:ea typeface="PMingLiU" pitchFamily="18" charset="-120"/>
                </a:rPr>
                <a:t> result;</a:t>
              </a:r>
            </a:p>
            <a:p>
              <a:pPr eaLnBrk="1" hangingPunct="1"/>
              <a:r>
                <a:rPr lang="en-US" altLang="zh-TW" sz="1400" dirty="0">
                  <a:latin typeface="Courier New" pitchFamily="49" charset="0"/>
                  <a:ea typeface="PMingLiU" pitchFamily="18" charset="-120"/>
                </a:rPr>
                <a:t>   result = </a:t>
              </a:r>
              <a:r>
                <a:rPr lang="en-US" altLang="zh-TW" sz="1400" dirty="0" err="1">
                  <a:latin typeface="Courier New" pitchFamily="49" charset="0"/>
                  <a:ea typeface="PMingLiU" pitchFamily="18" charset="-120"/>
                </a:rPr>
                <a:t>add_function</a:t>
              </a:r>
              <a:r>
                <a:rPr lang="en-US" altLang="zh-TW" sz="1400" dirty="0">
                  <a:latin typeface="Courier New" pitchFamily="49" charset="0"/>
                  <a:ea typeface="PMingLiU" pitchFamily="18" charset="-120"/>
                </a:rPr>
                <a:t>(</a:t>
              </a:r>
              <a:r>
                <a:rPr lang="en-US" altLang="zh-TW" sz="1400" dirty="0" err="1">
                  <a:latin typeface="Courier New" pitchFamily="49" charset="0"/>
                  <a:ea typeface="PMingLiU" pitchFamily="18" charset="-120"/>
                </a:rPr>
                <a:t>a,b</a:t>
              </a:r>
              <a:r>
                <a:rPr lang="en-US" altLang="zh-TW" sz="1400" dirty="0">
                  <a:latin typeface="Courier New" pitchFamily="49" charset="0"/>
                  <a:ea typeface="PMingLiU" pitchFamily="18" charset="-120"/>
                </a:rPr>
                <a:t>);</a:t>
              </a:r>
            </a:p>
            <a:p>
              <a:pPr eaLnBrk="1" hangingPunct="1"/>
              <a:r>
                <a:rPr lang="en-US" altLang="zh-TW" sz="1400" dirty="0">
                  <a:latin typeface="Courier New" pitchFamily="49" charset="0"/>
                  <a:ea typeface="PMingLiU" pitchFamily="18" charset="-120"/>
                </a:rPr>
                <a:t>   return 0;</a:t>
              </a:r>
            </a:p>
            <a:p>
              <a:pPr eaLnBrk="1" hangingPunct="1"/>
              <a:r>
                <a:rPr lang="en-US" altLang="zh-TW" sz="1400" dirty="0">
                  <a:latin typeface="Courier New" pitchFamily="49" charset="0"/>
                  <a:ea typeface="PMingLiU" pitchFamily="18" charset="-120"/>
                </a:rPr>
                <a:t>}</a:t>
              </a:r>
            </a:p>
          </p:txBody>
        </p:sp>
        <p:sp>
          <p:nvSpPr>
            <p:cNvPr id="19465" name="Freeform 9"/>
            <p:cNvSpPr>
              <a:spLocks/>
            </p:cNvSpPr>
            <p:nvPr/>
          </p:nvSpPr>
          <p:spPr bwMode="auto">
            <a:xfrm>
              <a:off x="7391400" y="4343400"/>
              <a:ext cx="660400" cy="947120"/>
            </a:xfrm>
            <a:custGeom>
              <a:avLst/>
              <a:gdLst>
                <a:gd name="T0" fmla="*/ 2147483647 w 416"/>
                <a:gd name="T1" fmla="*/ 2147483647 h 768"/>
                <a:gd name="T2" fmla="*/ 2147483647 w 416"/>
                <a:gd name="T3" fmla="*/ 2147483647 h 768"/>
                <a:gd name="T4" fmla="*/ 2147483647 w 416"/>
                <a:gd name="T5" fmla="*/ 2147483647 h 768"/>
                <a:gd name="T6" fmla="*/ 0 w 416"/>
                <a:gd name="T7" fmla="*/ 0 h 768"/>
                <a:gd name="T8" fmla="*/ 0 60000 65536"/>
                <a:gd name="T9" fmla="*/ 0 60000 65536"/>
                <a:gd name="T10" fmla="*/ 0 60000 65536"/>
                <a:gd name="T11" fmla="*/ 0 60000 65536"/>
                <a:gd name="T12" fmla="*/ 0 w 416"/>
                <a:gd name="T13" fmla="*/ 0 h 768"/>
                <a:gd name="T14" fmla="*/ 416 w 416"/>
                <a:gd name="T15" fmla="*/ 768 h 768"/>
              </a:gdLst>
              <a:ahLst/>
              <a:cxnLst>
                <a:cxn ang="T8">
                  <a:pos x="T0" y="T1"/>
                </a:cxn>
                <a:cxn ang="T9">
                  <a:pos x="T2" y="T3"/>
                </a:cxn>
                <a:cxn ang="T10">
                  <a:pos x="T4" y="T5"/>
                </a:cxn>
                <a:cxn ang="T11">
                  <a:pos x="T6" y="T7"/>
                </a:cxn>
              </a:cxnLst>
              <a:rect l="T12" t="T13" r="T14" b="T15"/>
              <a:pathLst>
                <a:path w="416" h="768">
                  <a:moveTo>
                    <a:pt x="96" y="768"/>
                  </a:moveTo>
                  <a:cubicBezTo>
                    <a:pt x="224" y="676"/>
                    <a:pt x="352" y="584"/>
                    <a:pt x="384" y="480"/>
                  </a:cubicBezTo>
                  <a:cubicBezTo>
                    <a:pt x="416" y="376"/>
                    <a:pt x="352" y="224"/>
                    <a:pt x="288" y="144"/>
                  </a:cubicBezTo>
                  <a:cubicBezTo>
                    <a:pt x="224" y="64"/>
                    <a:pt x="112" y="32"/>
                    <a:pt x="0"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6" name="Line 10"/>
            <p:cNvSpPr>
              <a:spLocks noChangeShapeType="1"/>
            </p:cNvSpPr>
            <p:nvPr/>
          </p:nvSpPr>
          <p:spPr bwMode="auto">
            <a:xfrm flipH="1">
              <a:off x="7391400" y="3838576"/>
              <a:ext cx="533400" cy="352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7" name="Text Box 11"/>
            <p:cNvSpPr txBox="1">
              <a:spLocks noChangeArrowheads="1"/>
            </p:cNvSpPr>
            <p:nvPr/>
          </p:nvSpPr>
          <p:spPr bwMode="auto">
            <a:xfrm>
              <a:off x="7924800" y="3505200"/>
              <a:ext cx="1627188" cy="590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Function</a:t>
              </a:r>
            </a:p>
            <a:p>
              <a:pPr eaLnBrk="1" hangingPunct="1"/>
              <a:r>
                <a:rPr lang="en-US" altLang="zh-TW" sz="1600" b="0">
                  <a:ea typeface="PMingLiU" pitchFamily="18" charset="-120"/>
                </a:rPr>
                <a:t>implementation.</a:t>
              </a: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noFill/>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Calls</a:t>
            </a:r>
            <a:endParaRPr lang="en-US" altLang="zh-TW" dirty="0">
              <a:solidFill>
                <a:srgbClr val="FFC000"/>
              </a:solidFill>
              <a:effectLst>
                <a:outerShdw blurRad="38100" dist="38100" dir="2700000" algn="tl">
                  <a:srgbClr val="C0C0C0"/>
                </a:outerShdw>
              </a:effectLst>
              <a:latin typeface="+mj-ea"/>
              <a:ea typeface="+mj-ea"/>
            </a:endParaRPr>
          </a:p>
        </p:txBody>
      </p:sp>
      <p:sp>
        <p:nvSpPr>
          <p:cNvPr id="20485" name="Rectangle 5"/>
          <p:cNvSpPr>
            <a:spLocks noGrp="1" noChangeArrowheads="1"/>
          </p:cNvSpPr>
          <p:nvPr>
            <p:ph idx="1"/>
          </p:nvPr>
        </p:nvSpPr>
        <p:spPr/>
        <p:txBody>
          <a:bodyPr/>
          <a:lstStyle/>
          <a:p>
            <a:pPr eaLnBrk="1" hangingPunct="1"/>
            <a:r>
              <a:rPr lang="en-US" altLang="zh-TW" b="0">
                <a:latin typeface="Arial" pitchFamily="34" charset="0"/>
                <a:ea typeface="PMingLiU" pitchFamily="18" charset="-120"/>
              </a:rPr>
              <a:t>What is a system call?</a:t>
            </a:r>
          </a:p>
        </p:txBody>
      </p:sp>
      <p:grpSp>
        <p:nvGrpSpPr>
          <p:cNvPr id="2" name="组合 1"/>
          <p:cNvGrpSpPr/>
          <p:nvPr/>
        </p:nvGrpSpPr>
        <p:grpSpPr>
          <a:xfrm>
            <a:off x="1737361" y="1752600"/>
            <a:ext cx="8702040" cy="4419601"/>
            <a:chOff x="2057401" y="2076450"/>
            <a:chExt cx="8381999" cy="4095751"/>
          </a:xfrm>
        </p:grpSpPr>
        <p:sp>
          <p:nvSpPr>
            <p:cNvPr id="20482" name="Rectangle 2"/>
            <p:cNvSpPr>
              <a:spLocks noChangeArrowheads="1"/>
            </p:cNvSpPr>
            <p:nvPr/>
          </p:nvSpPr>
          <p:spPr bwMode="auto">
            <a:xfrm>
              <a:off x="3200400" y="2590800"/>
              <a:ext cx="2514600" cy="1600200"/>
            </a:xfrm>
            <a:prstGeom prst="rect">
              <a:avLst/>
            </a:prstGeom>
            <a:solidFill>
              <a:schemeClr val="hlink"/>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83" name="Rectangle 3"/>
            <p:cNvSpPr>
              <a:spLocks noChangeArrowheads="1"/>
            </p:cNvSpPr>
            <p:nvPr/>
          </p:nvSpPr>
          <p:spPr bwMode="auto">
            <a:xfrm>
              <a:off x="3352800" y="5010150"/>
              <a:ext cx="2057400" cy="9906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86" name="Text Box 6"/>
            <p:cNvSpPr txBox="1">
              <a:spLocks noChangeArrowheads="1"/>
            </p:cNvSpPr>
            <p:nvPr/>
          </p:nvSpPr>
          <p:spPr bwMode="auto">
            <a:xfrm>
              <a:off x="6324600" y="5795964"/>
              <a:ext cx="4114800" cy="376237"/>
            </a:xfrm>
            <a:prstGeom prst="rect">
              <a:avLst/>
            </a:prstGeom>
            <a:solidFill>
              <a:schemeClr val="bg1"/>
            </a:solidFill>
            <a:ln w="9525">
              <a:solidFill>
                <a:srgbClr val="FF0000"/>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800" u="sng">
                  <a:ea typeface="PMingLiU" pitchFamily="18" charset="-120"/>
                </a:rPr>
                <a:t>Example</a:t>
              </a:r>
              <a:r>
                <a:rPr lang="en-US" altLang="zh-TW" sz="1800" b="0">
                  <a:ea typeface="PMingLiU" pitchFamily="18" charset="-120"/>
                </a:rPr>
                <a:t>. The “</a:t>
              </a:r>
              <a:r>
                <a:rPr lang="en-US" altLang="zh-TW" sz="1800">
                  <a:latin typeface="Courier New" pitchFamily="49" charset="0"/>
                  <a:ea typeface="PMingLiU" pitchFamily="18" charset="-120"/>
                </a:rPr>
                <a:t>time()</a:t>
              </a:r>
              <a:r>
                <a:rPr lang="en-US" altLang="zh-TW" sz="1800" b="0">
                  <a:ea typeface="PMingLiU" pitchFamily="18" charset="-120"/>
                </a:rPr>
                <a:t>” system call.</a:t>
              </a:r>
            </a:p>
          </p:txBody>
        </p:sp>
        <p:sp>
          <p:nvSpPr>
            <p:cNvPr id="20487" name="Rectangle 7"/>
            <p:cNvSpPr>
              <a:spLocks noChangeArrowheads="1"/>
            </p:cNvSpPr>
            <p:nvPr/>
          </p:nvSpPr>
          <p:spPr bwMode="auto">
            <a:xfrm>
              <a:off x="7239000" y="25908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OS Kernel</a:t>
              </a:r>
            </a:p>
          </p:txBody>
        </p:sp>
        <p:sp>
          <p:nvSpPr>
            <p:cNvPr id="20488" name="Oval 8"/>
            <p:cNvSpPr>
              <a:spLocks noChangeArrowheads="1"/>
            </p:cNvSpPr>
            <p:nvPr/>
          </p:nvSpPr>
          <p:spPr bwMode="auto">
            <a:xfrm>
              <a:off x="3452814" y="2895601"/>
              <a:ext cx="1804987" cy="925513"/>
            </a:xfrm>
            <a:prstGeom prst="ellipse">
              <a:avLst/>
            </a:prstGeom>
            <a:solidFill>
              <a:srgbClr val="FF9900"/>
            </a:solidFill>
            <a:ln w="9525">
              <a:solidFill>
                <a:schemeClr val="tx1"/>
              </a:solidFill>
              <a:round/>
              <a:headEnd/>
              <a:tailEnd/>
            </a:ln>
          </p:spPr>
          <p:txBody>
            <a:bodyPr wrap="none" anchor="ctr"/>
            <a:lstStyle/>
            <a:p>
              <a:pPr algn="ctr" eaLnBrk="1" hangingPunct="1"/>
              <a:r>
                <a:rPr kumimoji="1" lang="en-US" altLang="zh-TW">
                  <a:latin typeface="Arial" pitchFamily="34" charset="0"/>
                  <a:ea typeface="PMingLiU" pitchFamily="18" charset="-120"/>
                </a:rPr>
                <a:t>Process</a:t>
              </a:r>
            </a:p>
          </p:txBody>
        </p:sp>
        <p:sp>
          <p:nvSpPr>
            <p:cNvPr id="111625" name="AutoShape 9"/>
            <p:cNvSpPr>
              <a:spLocks noChangeArrowheads="1"/>
            </p:cNvSpPr>
            <p:nvPr/>
          </p:nvSpPr>
          <p:spPr bwMode="auto">
            <a:xfrm>
              <a:off x="4038600" y="3733800"/>
              <a:ext cx="685800" cy="13716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11626" name="Text Box 10"/>
            <p:cNvSpPr txBox="1">
              <a:spLocks noChangeArrowheads="1"/>
            </p:cNvSpPr>
            <p:nvPr/>
          </p:nvSpPr>
          <p:spPr bwMode="auto">
            <a:xfrm>
              <a:off x="2057401" y="4267200"/>
              <a:ext cx="18446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A process is running this code.</a:t>
              </a:r>
            </a:p>
          </p:txBody>
        </p:sp>
        <p:sp>
          <p:nvSpPr>
            <p:cNvPr id="111627" name="Text Box 11"/>
            <p:cNvSpPr txBox="1">
              <a:spLocks noChangeArrowheads="1"/>
            </p:cNvSpPr>
            <p:nvPr/>
          </p:nvSpPr>
          <p:spPr bwMode="auto">
            <a:xfrm>
              <a:off x="5105401" y="2076450"/>
              <a:ext cx="25304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600" b="0">
                  <a:ea typeface="PMingLiU" pitchFamily="18" charset="-120"/>
                </a:rPr>
                <a:t>Calling the kernel to run the “</a:t>
              </a:r>
              <a:r>
                <a:rPr lang="en-US" altLang="zh-TW" sz="1600">
                  <a:solidFill>
                    <a:srgbClr val="FF0000"/>
                  </a:solidFill>
                  <a:latin typeface="Courier New" pitchFamily="49" charset="0"/>
                  <a:ea typeface="PMingLiU" pitchFamily="18" charset="-120"/>
                </a:rPr>
                <a:t>time()</a:t>
              </a:r>
              <a:r>
                <a:rPr lang="en-US" altLang="zh-TW" sz="1600" b="0">
                  <a:ea typeface="PMingLiU" pitchFamily="18" charset="-120"/>
                </a:rPr>
                <a:t>” system call.</a:t>
              </a:r>
            </a:p>
          </p:txBody>
        </p:sp>
        <p:sp>
          <p:nvSpPr>
            <p:cNvPr id="111628" name="Text Box 12"/>
            <p:cNvSpPr txBox="1">
              <a:spLocks noChangeArrowheads="1"/>
            </p:cNvSpPr>
            <p:nvPr/>
          </p:nvSpPr>
          <p:spPr bwMode="auto">
            <a:xfrm>
              <a:off x="5181601" y="3962400"/>
              <a:ext cx="2530475" cy="59055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eaLnBrk="1" hangingPunct="1"/>
              <a:r>
                <a:rPr lang="en-US" altLang="zh-TW" sz="1600" b="0">
                  <a:ea typeface="PMingLiU" pitchFamily="18" charset="-120"/>
                </a:rPr>
                <a:t>The kernel returns the result of “</a:t>
              </a:r>
              <a:r>
                <a:rPr lang="en-US" altLang="zh-TW" sz="1600">
                  <a:solidFill>
                    <a:srgbClr val="FF0000"/>
                  </a:solidFill>
                  <a:latin typeface="Courier New" pitchFamily="49" charset="0"/>
                  <a:ea typeface="PMingLiU" pitchFamily="18" charset="-120"/>
                </a:rPr>
                <a:t>time()</a:t>
              </a:r>
              <a:r>
                <a:rPr lang="en-US" altLang="zh-TW" sz="1600" b="0">
                  <a:ea typeface="PMingLiU" pitchFamily="18" charset="-120"/>
                </a:rPr>
                <a:t>”.</a:t>
              </a:r>
            </a:p>
          </p:txBody>
        </p:sp>
        <p:sp>
          <p:nvSpPr>
            <p:cNvPr id="20493" name="Rectangle 13"/>
            <p:cNvSpPr>
              <a:spLocks noChangeArrowheads="1"/>
            </p:cNvSpPr>
            <p:nvPr/>
          </p:nvSpPr>
          <p:spPr bwMode="auto">
            <a:xfrm>
              <a:off x="3352800" y="5334000"/>
              <a:ext cx="2057400" cy="2286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0494" name="Text Box 14"/>
            <p:cNvSpPr txBox="1">
              <a:spLocks noChangeArrowheads="1"/>
            </p:cNvSpPr>
            <p:nvPr/>
          </p:nvSpPr>
          <p:spPr bwMode="auto">
            <a:xfrm>
              <a:off x="3429001" y="5076826"/>
              <a:ext cx="19030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a:latin typeface="Courier New" pitchFamily="49" charset="0"/>
                  <a:ea typeface="PMingLiU" pitchFamily="18" charset="-120"/>
                </a:rPr>
                <a:t>int main(void) {</a:t>
              </a:r>
            </a:p>
            <a:p>
              <a:pPr eaLnBrk="1" hangingPunct="1"/>
              <a:r>
                <a:rPr lang="en-US" altLang="zh-TW" sz="1400">
                  <a:latin typeface="Courier New" pitchFamily="49" charset="0"/>
                  <a:ea typeface="PMingLiU" pitchFamily="18" charset="-120"/>
                </a:rPr>
                <a:t>   time(NULL);</a:t>
              </a:r>
            </a:p>
            <a:p>
              <a:pPr eaLnBrk="1" hangingPunct="1"/>
              <a:r>
                <a:rPr lang="en-US" altLang="zh-TW" sz="1400">
                  <a:latin typeface="Courier New" pitchFamily="49" charset="0"/>
                  <a:ea typeface="PMingLiU" pitchFamily="18" charset="-120"/>
                </a:rPr>
                <a:t>   return 0;</a:t>
              </a:r>
            </a:p>
            <a:p>
              <a:pPr eaLnBrk="1" hangingPunct="1"/>
              <a:r>
                <a:rPr lang="en-US" altLang="zh-TW" sz="1400">
                  <a:latin typeface="Courier New" pitchFamily="49" charset="0"/>
                  <a:ea typeface="PMingLiU" pitchFamily="18" charset="-120"/>
                </a:rPr>
                <a:t>}</a:t>
              </a:r>
            </a:p>
          </p:txBody>
        </p:sp>
        <p:sp>
          <p:nvSpPr>
            <p:cNvPr id="20495" name="Line 15"/>
            <p:cNvSpPr>
              <a:spLocks noChangeShapeType="1"/>
            </p:cNvSpPr>
            <p:nvPr/>
          </p:nvSpPr>
          <p:spPr bwMode="auto">
            <a:xfrm flipH="1">
              <a:off x="5257800" y="54102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6" name="Text Box 16"/>
            <p:cNvSpPr txBox="1">
              <a:spLocks noChangeArrowheads="1"/>
            </p:cNvSpPr>
            <p:nvPr/>
          </p:nvSpPr>
          <p:spPr bwMode="auto">
            <a:xfrm>
              <a:off x="5715000" y="5241925"/>
              <a:ext cx="215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invoking a system call</a:t>
              </a:r>
            </a:p>
          </p:txBody>
        </p:sp>
        <p:sp>
          <p:nvSpPr>
            <p:cNvPr id="20497" name="Rectangle 17"/>
            <p:cNvSpPr>
              <a:spLocks noChangeArrowheads="1"/>
            </p:cNvSpPr>
            <p:nvPr/>
          </p:nvSpPr>
          <p:spPr bwMode="auto">
            <a:xfrm>
              <a:off x="7239000" y="2819400"/>
              <a:ext cx="685800" cy="3810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time()</a:t>
              </a:r>
            </a:p>
          </p:txBody>
        </p:sp>
        <p:sp>
          <p:nvSpPr>
            <p:cNvPr id="111634" name="AutoShape 18"/>
            <p:cNvSpPr>
              <a:spLocks noChangeArrowheads="1"/>
            </p:cNvSpPr>
            <p:nvPr/>
          </p:nvSpPr>
          <p:spPr bwMode="auto">
            <a:xfrm rot="-404422">
              <a:off x="5029200" y="2819400"/>
              <a:ext cx="2209800" cy="381000"/>
            </a:xfrm>
            <a:prstGeom prst="rightArrow">
              <a:avLst>
                <a:gd name="adj1" fmla="val 50000"/>
                <a:gd name="adj2" fmla="val 145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11635" name="AutoShape 19"/>
            <p:cNvSpPr>
              <a:spLocks noChangeArrowheads="1"/>
            </p:cNvSpPr>
            <p:nvPr/>
          </p:nvSpPr>
          <p:spPr bwMode="auto">
            <a:xfrm rot="10400338">
              <a:off x="4953000" y="3208338"/>
              <a:ext cx="2362200" cy="381000"/>
            </a:xfrm>
            <a:prstGeom prst="rightArrow">
              <a:avLst>
                <a:gd name="adj1" fmla="val 50000"/>
                <a:gd name="adj2" fmla="val 155000"/>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Calls</a:t>
            </a:r>
          </a:p>
        </p:txBody>
      </p:sp>
      <p:grpSp>
        <p:nvGrpSpPr>
          <p:cNvPr id="3" name="组合 2"/>
          <p:cNvGrpSpPr/>
          <p:nvPr/>
        </p:nvGrpSpPr>
        <p:grpSpPr>
          <a:xfrm>
            <a:off x="1524000" y="1171578"/>
            <a:ext cx="8488680" cy="4907280"/>
            <a:chOff x="1981200" y="1524000"/>
            <a:chExt cx="8001000" cy="4495800"/>
          </a:xfrm>
        </p:grpSpPr>
        <p:sp>
          <p:nvSpPr>
            <p:cNvPr id="21506" name="Rectangle 2"/>
            <p:cNvSpPr>
              <a:spLocks noChangeArrowheads="1"/>
            </p:cNvSpPr>
            <p:nvPr/>
          </p:nvSpPr>
          <p:spPr bwMode="auto">
            <a:xfrm>
              <a:off x="6858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1507" name="Rectangle 3"/>
            <p:cNvSpPr>
              <a:spLocks noChangeArrowheads="1"/>
            </p:cNvSpPr>
            <p:nvPr/>
          </p:nvSpPr>
          <p:spPr bwMode="auto">
            <a:xfrm>
              <a:off x="1981200" y="4419600"/>
              <a:ext cx="26670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21509" name="Object 5"/>
            <p:cNvGraphicFramePr>
              <a:graphicFrameLocks noChangeAspect="1"/>
            </p:cNvGraphicFramePr>
            <p:nvPr>
              <p:extLst>
                <p:ext uri="{D42A27DB-BD31-4B8C-83A1-F6EECF244321}">
                  <p14:modId xmlns:p14="http://schemas.microsoft.com/office/powerpoint/2010/main" val="1665913017"/>
                </p:ext>
              </p:extLst>
            </p:nvPr>
          </p:nvGraphicFramePr>
          <p:xfrm>
            <a:off x="2438400" y="4648201"/>
            <a:ext cx="693738" cy="968375"/>
          </p:xfrm>
          <a:graphic>
            <a:graphicData uri="http://schemas.openxmlformats.org/presentationml/2006/ole">
              <mc:AlternateContent xmlns:mc="http://schemas.openxmlformats.org/markup-compatibility/2006">
                <mc:Choice xmlns:v="urn:schemas-microsoft-com:vml" Requires="v">
                  <p:oleObj name="Visio" r:id="rId2" imgW="693811" imgH="968353" progId="Visio.Drawing.11">
                    <p:embed/>
                  </p:oleObj>
                </mc:Choice>
                <mc:Fallback>
                  <p:oleObj name="Visio" r:id="rId2" imgW="693811" imgH="968353"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48201"/>
                          <a:ext cx="693738"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Text Box 6"/>
            <p:cNvSpPr txBox="1">
              <a:spLocks noChangeArrowheads="1"/>
            </p:cNvSpPr>
            <p:nvPr/>
          </p:nvSpPr>
          <p:spPr bwMode="auto">
            <a:xfrm>
              <a:off x="2133600" y="5562601"/>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ea typeface="PMingLiU" pitchFamily="18" charset="-120"/>
                </a:rPr>
                <a:t>User</a:t>
              </a:r>
            </a:p>
          </p:txBody>
        </p:sp>
        <p:pic>
          <p:nvPicPr>
            <p:cNvPr id="21511" name="Picture 7" descr="mother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572001"/>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8"/>
            <p:cNvSpPr txBox="1">
              <a:spLocks noChangeArrowheads="1"/>
            </p:cNvSpPr>
            <p:nvPr/>
          </p:nvSpPr>
          <p:spPr bwMode="auto">
            <a:xfrm>
              <a:off x="8686800" y="55626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ea typeface="PMingLiU" pitchFamily="18" charset="-120"/>
                </a:rPr>
                <a:t>Hardware</a:t>
              </a:r>
            </a:p>
          </p:txBody>
        </p:sp>
        <p:sp>
          <p:nvSpPr>
            <p:cNvPr id="21513" name="Rectangle 9"/>
            <p:cNvSpPr>
              <a:spLocks noChangeArrowheads="1"/>
            </p:cNvSpPr>
            <p:nvPr/>
          </p:nvSpPr>
          <p:spPr bwMode="auto">
            <a:xfrm>
              <a:off x="3429000" y="4419600"/>
              <a:ext cx="1447800" cy="1600200"/>
            </a:xfrm>
            <a:prstGeom prst="rect">
              <a:avLst/>
            </a:prstGeom>
            <a:solidFill>
              <a:schemeClr val="hlink"/>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1514" name="Oval 10"/>
            <p:cNvSpPr>
              <a:spLocks noChangeArrowheads="1"/>
            </p:cNvSpPr>
            <p:nvPr/>
          </p:nvSpPr>
          <p:spPr bwMode="auto">
            <a:xfrm>
              <a:off x="3733800" y="45720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5" name="Oval 11"/>
            <p:cNvSpPr>
              <a:spLocks noChangeArrowheads="1"/>
            </p:cNvSpPr>
            <p:nvPr/>
          </p:nvSpPr>
          <p:spPr bwMode="auto">
            <a:xfrm>
              <a:off x="4191000" y="48768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6" name="Oval 12"/>
            <p:cNvSpPr>
              <a:spLocks noChangeArrowheads="1"/>
            </p:cNvSpPr>
            <p:nvPr/>
          </p:nvSpPr>
          <p:spPr bwMode="auto">
            <a:xfrm>
              <a:off x="3581400" y="5181600"/>
              <a:ext cx="609600" cy="304800"/>
            </a:xfrm>
            <a:prstGeom prst="ellipse">
              <a:avLst/>
            </a:prstGeom>
            <a:solidFill>
              <a:srgbClr val="FF9900"/>
            </a:solidFill>
            <a:ln w="9525">
              <a:solidFill>
                <a:schemeClr val="tx1"/>
              </a:solidFill>
              <a:round/>
              <a:headEnd/>
              <a:tailEnd/>
            </a:ln>
          </p:spPr>
          <p:txBody>
            <a:bodyPr wrap="none" anchor="ctr"/>
            <a:lstStyle/>
            <a:p>
              <a:endParaRPr lang="zh-CN" altLang="en-US">
                <a:ea typeface="宋体" pitchFamily="2" charset="-122"/>
              </a:endParaRPr>
            </a:p>
          </p:txBody>
        </p:sp>
        <p:sp>
          <p:nvSpPr>
            <p:cNvPr id="21517" name="Text Box 13"/>
            <p:cNvSpPr txBox="1">
              <a:spLocks noChangeArrowheads="1"/>
            </p:cNvSpPr>
            <p:nvPr/>
          </p:nvSpPr>
          <p:spPr bwMode="auto">
            <a:xfrm>
              <a:off x="3657600" y="5562601"/>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b="0">
                  <a:solidFill>
                    <a:schemeClr val="bg1"/>
                  </a:solidFill>
                  <a:ea typeface="PMingLiU" pitchFamily="18" charset="-120"/>
                </a:rPr>
                <a:t>Process</a:t>
              </a:r>
            </a:p>
          </p:txBody>
        </p:sp>
        <p:sp>
          <p:nvSpPr>
            <p:cNvPr id="21518" name="Rectangle 14"/>
            <p:cNvSpPr>
              <a:spLocks noChangeArrowheads="1"/>
            </p:cNvSpPr>
            <p:nvPr/>
          </p:nvSpPr>
          <p:spPr bwMode="auto">
            <a:xfrm>
              <a:off x="4876800" y="44196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Operating</a:t>
              </a:r>
            </a:p>
            <a:p>
              <a:pPr algn="ctr" eaLnBrk="1" hangingPunct="1"/>
              <a:r>
                <a:rPr kumimoji="1" lang="en-US" altLang="zh-TW" b="1">
                  <a:solidFill>
                    <a:schemeClr val="bg1"/>
                  </a:solidFill>
                  <a:latin typeface="Arial" pitchFamily="34" charset="0"/>
                  <a:ea typeface="PMingLiU" pitchFamily="18" charset="-120"/>
                </a:rPr>
                <a:t>System</a:t>
              </a:r>
            </a:p>
          </p:txBody>
        </p:sp>
        <p:sp>
          <p:nvSpPr>
            <p:cNvPr id="21519" name="AutoShape 15"/>
            <p:cNvSpPr>
              <a:spLocks noChangeArrowheads="1"/>
            </p:cNvSpPr>
            <p:nvPr/>
          </p:nvSpPr>
          <p:spPr bwMode="auto">
            <a:xfrm>
              <a:off x="4876800" y="2209800"/>
              <a:ext cx="1905000" cy="1066800"/>
            </a:xfrm>
            <a:prstGeom prst="wedgeRoundRectCallout">
              <a:avLst>
                <a:gd name="adj1" fmla="val -93417"/>
                <a:gd name="adj2" fmla="val 181847"/>
                <a:gd name="adj3" fmla="val 16667"/>
              </a:avLst>
            </a:prstGeom>
            <a:solidFill>
              <a:srgbClr val="FFFF99"/>
            </a:solidFill>
            <a:ln w="9525">
              <a:solidFill>
                <a:schemeClr val="tx1"/>
              </a:solidFill>
              <a:miter lim="800000"/>
              <a:headEnd/>
              <a:tailEnd/>
            </a:ln>
          </p:spPr>
          <p:txBody>
            <a:bodyPr anchor="ctr"/>
            <a:lstStyle/>
            <a:p>
              <a:pPr algn="ctr" eaLnBrk="1" hangingPunct="1"/>
              <a:r>
                <a:rPr kumimoji="1" lang="en-US" altLang="zh-TW" sz="1600">
                  <a:latin typeface="Arial" pitchFamily="34" charset="0"/>
                  <a:ea typeface="PMingLiU" pitchFamily="18" charset="-120"/>
                </a:rPr>
                <a:t>I come to serve!</a:t>
              </a:r>
            </a:p>
            <a:p>
              <a:pPr algn="ctr" eaLnBrk="1" hangingPunct="1"/>
              <a:r>
                <a:rPr kumimoji="1" lang="en-US" altLang="zh-TW" sz="1600">
                  <a:latin typeface="Arial" pitchFamily="34" charset="0"/>
                  <a:ea typeface="PMingLiU" pitchFamily="18" charset="-120"/>
                </a:rPr>
                <a:t>I’ll call “</a:t>
              </a:r>
              <a:r>
                <a:rPr kumimoji="1" lang="en-US" altLang="zh-TW" sz="1600" b="1">
                  <a:latin typeface="Courier New" pitchFamily="49" charset="0"/>
                  <a:ea typeface="PMingLiU" pitchFamily="18" charset="-120"/>
                </a:rPr>
                <a:t>time()</a:t>
              </a:r>
              <a:r>
                <a:rPr kumimoji="1" lang="en-US" altLang="zh-TW" sz="1600">
                  <a:latin typeface="Arial" pitchFamily="34" charset="0"/>
                  <a:ea typeface="PMingLiU" pitchFamily="18" charset="-120"/>
                </a:rPr>
                <a:t>” for you, master.</a:t>
              </a:r>
            </a:p>
          </p:txBody>
        </p:sp>
        <p:sp>
          <p:nvSpPr>
            <p:cNvPr id="21520" name="Rectangle 16"/>
            <p:cNvSpPr>
              <a:spLocks noChangeArrowheads="1"/>
            </p:cNvSpPr>
            <p:nvPr/>
          </p:nvSpPr>
          <p:spPr bwMode="auto">
            <a:xfrm>
              <a:off x="5715000" y="4419600"/>
              <a:ext cx="685800" cy="4572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time()</a:t>
              </a:r>
            </a:p>
          </p:txBody>
        </p:sp>
        <p:sp>
          <p:nvSpPr>
            <p:cNvPr id="21521" name="Freeform 17"/>
            <p:cNvSpPr>
              <a:spLocks/>
            </p:cNvSpPr>
            <p:nvPr/>
          </p:nvSpPr>
          <p:spPr bwMode="auto">
            <a:xfrm>
              <a:off x="4267200" y="4146550"/>
              <a:ext cx="1606550" cy="541338"/>
            </a:xfrm>
            <a:custGeom>
              <a:avLst/>
              <a:gdLst>
                <a:gd name="T0" fmla="*/ 0 w 1012"/>
                <a:gd name="T1" fmla="*/ 2147483647 h 341"/>
                <a:gd name="T2" fmla="*/ 2147483647 w 1012"/>
                <a:gd name="T3" fmla="*/ 2147483647 h 341"/>
                <a:gd name="T4" fmla="*/ 2147483647 w 1012"/>
                <a:gd name="T5" fmla="*/ 2147483647 h 341"/>
                <a:gd name="T6" fmla="*/ 2147483647 w 1012"/>
                <a:gd name="T7" fmla="*/ 2147483647 h 341"/>
                <a:gd name="T8" fmla="*/ 0 60000 65536"/>
                <a:gd name="T9" fmla="*/ 0 60000 65536"/>
                <a:gd name="T10" fmla="*/ 0 60000 65536"/>
                <a:gd name="T11" fmla="*/ 0 60000 65536"/>
                <a:gd name="T12" fmla="*/ 0 w 1012"/>
                <a:gd name="T13" fmla="*/ 0 h 341"/>
                <a:gd name="T14" fmla="*/ 1012 w 1012"/>
                <a:gd name="T15" fmla="*/ 341 h 341"/>
              </a:gdLst>
              <a:ahLst/>
              <a:cxnLst>
                <a:cxn ang="T8">
                  <a:pos x="T0" y="T1"/>
                </a:cxn>
                <a:cxn ang="T9">
                  <a:pos x="T2" y="T3"/>
                </a:cxn>
                <a:cxn ang="T10">
                  <a:pos x="T4" y="T5"/>
                </a:cxn>
                <a:cxn ang="T11">
                  <a:pos x="T6" y="T7"/>
                </a:cxn>
              </a:cxnLst>
              <a:rect l="T12" t="T13" r="T14" b="T15"/>
              <a:pathLst>
                <a:path w="1012" h="341">
                  <a:moveTo>
                    <a:pt x="0" y="341"/>
                  </a:moveTo>
                  <a:cubicBezTo>
                    <a:pt x="34" y="237"/>
                    <a:pt x="78" y="154"/>
                    <a:pt x="179" y="101"/>
                  </a:cubicBezTo>
                  <a:cubicBezTo>
                    <a:pt x="280" y="48"/>
                    <a:pt x="470" y="0"/>
                    <a:pt x="609" y="21"/>
                  </a:cubicBezTo>
                  <a:cubicBezTo>
                    <a:pt x="748" y="42"/>
                    <a:pt x="928" y="184"/>
                    <a:pt x="1012" y="227"/>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2" name="AutoShape 18"/>
            <p:cNvSpPr>
              <a:spLocks noChangeArrowheads="1"/>
            </p:cNvSpPr>
            <p:nvPr/>
          </p:nvSpPr>
          <p:spPr bwMode="auto">
            <a:xfrm>
              <a:off x="7086600" y="2514600"/>
              <a:ext cx="2209800" cy="1143000"/>
            </a:xfrm>
            <a:prstGeom prst="wedgeRoundRectCallout">
              <a:avLst>
                <a:gd name="adj1" fmla="val -85491"/>
                <a:gd name="adj2" fmla="val 124306"/>
                <a:gd name="adj3" fmla="val 16667"/>
              </a:avLst>
            </a:prstGeom>
            <a:solidFill>
              <a:srgbClr val="FFFF99"/>
            </a:solidFill>
            <a:ln w="9525">
              <a:solidFill>
                <a:schemeClr val="tx1"/>
              </a:solidFill>
              <a:miter lim="800000"/>
              <a:headEnd/>
              <a:tailEnd/>
            </a:ln>
          </p:spPr>
          <p:txBody>
            <a:bodyPr anchor="ctr"/>
            <a:lstStyle/>
            <a:p>
              <a:pPr eaLnBrk="1" hangingPunct="1"/>
              <a:r>
                <a:rPr kumimoji="1" lang="en-US" altLang="zh-TW" sz="1600">
                  <a:latin typeface="Arial" pitchFamily="34" charset="0"/>
                  <a:ea typeface="PMingLiU" pitchFamily="18" charset="-120"/>
                </a:rPr>
                <a:t>OK. I’ll ask the </a:t>
              </a:r>
              <a:r>
                <a:rPr kumimoji="1" lang="en-US" altLang="zh-TW" sz="1600" b="1" u="sng">
                  <a:latin typeface="Arial" pitchFamily="34" charset="0"/>
                  <a:ea typeface="PMingLiU" pitchFamily="18" charset="-120"/>
                </a:rPr>
                <a:t>hardware clock</a:t>
              </a:r>
              <a:r>
                <a:rPr kumimoji="1" lang="en-US" altLang="zh-TW" sz="1600">
                  <a:latin typeface="Arial" pitchFamily="34" charset="0"/>
                  <a:ea typeface="PMingLiU" pitchFamily="18" charset="-120"/>
                </a:rPr>
                <a:t> for the current time.</a:t>
              </a:r>
            </a:p>
          </p:txBody>
        </p:sp>
        <p:sp>
          <p:nvSpPr>
            <p:cNvPr id="21523" name="AutoShape 19"/>
            <p:cNvSpPr>
              <a:spLocks noChangeArrowheads="1"/>
            </p:cNvSpPr>
            <p:nvPr/>
          </p:nvSpPr>
          <p:spPr bwMode="auto">
            <a:xfrm>
              <a:off x="1981200" y="1524000"/>
              <a:ext cx="2514600" cy="2286000"/>
            </a:xfrm>
            <a:prstGeom prst="wedgeRoundRectCallout">
              <a:avLst>
                <a:gd name="adj1" fmla="val -20204"/>
                <a:gd name="adj2" fmla="val 88750"/>
                <a:gd name="adj3" fmla="val 16667"/>
              </a:avLst>
            </a:prstGeom>
            <a:solidFill>
              <a:srgbClr val="FFFF99"/>
            </a:solidFill>
            <a:ln w="9525">
              <a:solidFill>
                <a:schemeClr val="tx1"/>
              </a:solidFill>
              <a:miter lim="800000"/>
              <a:headEnd/>
              <a:tailEnd/>
            </a:ln>
          </p:spPr>
          <p:txBody>
            <a:bodyPr lIns="182880" tIns="137160" rIns="182880" bIns="137160"/>
            <a:lstStyle/>
            <a:p>
              <a:pPr eaLnBrk="1" hangingPunct="1"/>
              <a:r>
                <a:rPr kumimoji="1" lang="en-US" altLang="zh-TW" sz="1600">
                  <a:latin typeface="Arial" pitchFamily="34" charset="0"/>
                  <a:ea typeface="PMingLiU" pitchFamily="18" charset="-120"/>
                </a:rPr>
                <a:t>I want to know what time it is. So, I write and run this program. </a:t>
              </a:r>
            </a:p>
          </p:txBody>
        </p:sp>
        <p:sp>
          <p:nvSpPr>
            <p:cNvPr id="21524" name="Freeform 20"/>
            <p:cNvSpPr>
              <a:spLocks/>
            </p:cNvSpPr>
            <p:nvPr/>
          </p:nvSpPr>
          <p:spPr bwMode="auto">
            <a:xfrm>
              <a:off x="2895600" y="3998914"/>
              <a:ext cx="1143000" cy="573087"/>
            </a:xfrm>
            <a:custGeom>
              <a:avLst/>
              <a:gdLst>
                <a:gd name="T0" fmla="*/ 0 w 720"/>
                <a:gd name="T1" fmla="*/ 2147483647 h 361"/>
                <a:gd name="T2" fmla="*/ 2147483647 w 720"/>
                <a:gd name="T3" fmla="*/ 2147483647 h 361"/>
                <a:gd name="T4" fmla="*/ 2147483647 w 720"/>
                <a:gd name="T5" fmla="*/ 2147483647 h 361"/>
                <a:gd name="T6" fmla="*/ 2147483647 w 720"/>
                <a:gd name="T7" fmla="*/ 2147483647 h 361"/>
                <a:gd name="T8" fmla="*/ 0 60000 65536"/>
                <a:gd name="T9" fmla="*/ 0 60000 65536"/>
                <a:gd name="T10" fmla="*/ 0 60000 65536"/>
                <a:gd name="T11" fmla="*/ 0 60000 65536"/>
                <a:gd name="T12" fmla="*/ 0 w 720"/>
                <a:gd name="T13" fmla="*/ 0 h 361"/>
                <a:gd name="T14" fmla="*/ 720 w 720"/>
                <a:gd name="T15" fmla="*/ 361 h 361"/>
              </a:gdLst>
              <a:ahLst/>
              <a:cxnLst>
                <a:cxn ang="T8">
                  <a:pos x="T0" y="T1"/>
                </a:cxn>
                <a:cxn ang="T9">
                  <a:pos x="T2" y="T3"/>
                </a:cxn>
                <a:cxn ang="T10">
                  <a:pos x="T4" y="T5"/>
                </a:cxn>
                <a:cxn ang="T11">
                  <a:pos x="T6" y="T7"/>
                </a:cxn>
              </a:cxnLst>
              <a:rect l="T12" t="T13" r="T14" b="T15"/>
              <a:pathLst>
                <a:path w="720" h="361">
                  <a:moveTo>
                    <a:pt x="0" y="313"/>
                  </a:moveTo>
                  <a:cubicBezTo>
                    <a:pt x="36" y="209"/>
                    <a:pt x="119" y="117"/>
                    <a:pt x="192" y="73"/>
                  </a:cubicBezTo>
                  <a:cubicBezTo>
                    <a:pt x="265" y="29"/>
                    <a:pt x="348" y="0"/>
                    <a:pt x="436" y="48"/>
                  </a:cubicBezTo>
                  <a:cubicBezTo>
                    <a:pt x="524" y="96"/>
                    <a:pt x="673" y="309"/>
                    <a:pt x="720" y="361"/>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5" name="Text Box 21"/>
            <p:cNvSpPr txBox="1">
              <a:spLocks noChangeArrowheads="1"/>
            </p:cNvSpPr>
            <p:nvPr/>
          </p:nvSpPr>
          <p:spPr bwMode="auto">
            <a:xfrm>
              <a:off x="2362200" y="2667000"/>
              <a:ext cx="1905000" cy="952500"/>
            </a:xfrm>
            <a:prstGeom prst="rect">
              <a:avLst/>
            </a:prstGeom>
            <a:solidFill>
              <a:schemeClr val="bg1"/>
            </a:solidFill>
            <a:ln w="9525">
              <a:solidFill>
                <a:schemeClr val="tx1"/>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400">
                  <a:latin typeface="Courier New" pitchFamily="49" charset="0"/>
                  <a:ea typeface="PMingLiU" pitchFamily="18" charset="-120"/>
                </a:rPr>
                <a:t>int main(void) {</a:t>
              </a:r>
            </a:p>
            <a:p>
              <a:pPr eaLnBrk="1" hangingPunct="1"/>
              <a:r>
                <a:rPr lang="en-US" altLang="zh-TW" sz="1400">
                  <a:latin typeface="Courier New" pitchFamily="49" charset="0"/>
                  <a:ea typeface="PMingLiU" pitchFamily="18" charset="-120"/>
                </a:rPr>
                <a:t>   time(NULL);</a:t>
              </a:r>
            </a:p>
            <a:p>
              <a:pPr eaLnBrk="1" hangingPunct="1"/>
              <a:r>
                <a:rPr lang="en-US" altLang="zh-TW" sz="1400">
                  <a:latin typeface="Courier New" pitchFamily="49" charset="0"/>
                  <a:ea typeface="PMingLiU" pitchFamily="18" charset="-120"/>
                </a:rPr>
                <a:t>   return 0;</a:t>
              </a:r>
            </a:p>
            <a:p>
              <a:pPr eaLnBrk="1" hangingPunct="1"/>
              <a:r>
                <a:rPr lang="en-US" altLang="zh-TW" sz="1400">
                  <a:latin typeface="Courier New" pitchFamily="49" charset="0"/>
                  <a:ea typeface="PMingLiU" pitchFamily="18" charset="-120"/>
                </a:rPr>
                <a:t>}</a:t>
              </a:r>
            </a:p>
          </p:txBody>
        </p:sp>
        <p:sp>
          <p:nvSpPr>
            <p:cNvPr id="21526" name="Freeform 22"/>
            <p:cNvSpPr>
              <a:spLocks/>
            </p:cNvSpPr>
            <p:nvPr/>
          </p:nvSpPr>
          <p:spPr bwMode="auto">
            <a:xfrm>
              <a:off x="6330950" y="4422776"/>
              <a:ext cx="1441450" cy="341313"/>
            </a:xfrm>
            <a:custGeom>
              <a:avLst/>
              <a:gdLst>
                <a:gd name="T0" fmla="*/ 0 w 908"/>
                <a:gd name="T1" fmla="*/ 2147483647 h 215"/>
                <a:gd name="T2" fmla="*/ 2147483647 w 908"/>
                <a:gd name="T3" fmla="*/ 2147483647 h 215"/>
                <a:gd name="T4" fmla="*/ 2147483647 w 908"/>
                <a:gd name="T5" fmla="*/ 2147483647 h 215"/>
                <a:gd name="T6" fmla="*/ 2147483647 w 908"/>
                <a:gd name="T7" fmla="*/ 2147483647 h 215"/>
                <a:gd name="T8" fmla="*/ 0 60000 65536"/>
                <a:gd name="T9" fmla="*/ 0 60000 65536"/>
                <a:gd name="T10" fmla="*/ 0 60000 65536"/>
                <a:gd name="T11" fmla="*/ 0 60000 65536"/>
                <a:gd name="T12" fmla="*/ 0 w 908"/>
                <a:gd name="T13" fmla="*/ 0 h 215"/>
                <a:gd name="T14" fmla="*/ 908 w 908"/>
                <a:gd name="T15" fmla="*/ 215 h 215"/>
              </a:gdLst>
              <a:ahLst/>
              <a:cxnLst>
                <a:cxn ang="T8">
                  <a:pos x="T0" y="T1"/>
                </a:cxn>
                <a:cxn ang="T9">
                  <a:pos x="T2" y="T3"/>
                </a:cxn>
                <a:cxn ang="T10">
                  <a:pos x="T4" y="T5"/>
                </a:cxn>
                <a:cxn ang="T11">
                  <a:pos x="T6" y="T7"/>
                </a:cxn>
              </a:cxnLst>
              <a:rect l="T12" t="T13" r="T14" b="T15"/>
              <a:pathLst>
                <a:path w="908" h="215">
                  <a:moveTo>
                    <a:pt x="0" y="152"/>
                  </a:moveTo>
                  <a:cubicBezTo>
                    <a:pt x="62" y="129"/>
                    <a:pt x="267" y="24"/>
                    <a:pt x="370" y="12"/>
                  </a:cubicBezTo>
                  <a:cubicBezTo>
                    <a:pt x="473" y="0"/>
                    <a:pt x="527" y="44"/>
                    <a:pt x="617" y="78"/>
                  </a:cubicBezTo>
                  <a:cubicBezTo>
                    <a:pt x="707" y="112"/>
                    <a:pt x="848" y="186"/>
                    <a:pt x="908" y="215"/>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Calls</a:t>
            </a:r>
          </a:p>
        </p:txBody>
      </p:sp>
      <p:sp>
        <p:nvSpPr>
          <p:cNvPr id="22531" name="Rectangle 3"/>
          <p:cNvSpPr>
            <a:spLocks noGrp="1" noChangeArrowheads="1"/>
          </p:cNvSpPr>
          <p:nvPr>
            <p:ph idx="1"/>
          </p:nvPr>
        </p:nvSpPr>
        <p:spPr/>
        <p:txBody>
          <a:bodyPr/>
          <a:lstStyle/>
          <a:p>
            <a:pPr eaLnBrk="1" hangingPunct="1"/>
            <a:r>
              <a:rPr lang="en-US" altLang="zh-TW" b="0" dirty="0">
                <a:latin typeface="Arial" pitchFamily="34" charset="0"/>
                <a:ea typeface="PMingLiU" pitchFamily="18" charset="-120"/>
              </a:rPr>
              <a:t>When do we know if a “function” is a system call?</a:t>
            </a:r>
          </a:p>
          <a:p>
            <a:pPr lvl="1" eaLnBrk="1" hangingPunct="1"/>
            <a:r>
              <a:rPr lang="en-US" altLang="zh-TW" b="0" dirty="0">
                <a:latin typeface="Arial" pitchFamily="34" charset="0"/>
                <a:ea typeface="PMingLiU" pitchFamily="18" charset="-120"/>
              </a:rPr>
              <a:t>Read the man page “</a:t>
            </a:r>
            <a:r>
              <a:rPr lang="en-US" altLang="zh-TW" b="0" dirty="0" err="1">
                <a:latin typeface="Courier New" pitchFamily="49" charset="0"/>
                <a:ea typeface="PMingLiU" pitchFamily="18" charset="-120"/>
              </a:rPr>
              <a:t>syscalls</a:t>
            </a:r>
            <a:r>
              <a:rPr lang="en-US" altLang="zh-TW" b="0" dirty="0">
                <a:latin typeface="Arial" pitchFamily="34" charset="0"/>
                <a:ea typeface="PMingLiU" pitchFamily="18" charset="-120"/>
              </a:rPr>
              <a:t>” under Linux.</a:t>
            </a:r>
          </a:p>
          <a:p>
            <a:pPr eaLnBrk="1" hangingPunct="1"/>
            <a:r>
              <a:rPr lang="en-US" altLang="zh-TW" b="0" dirty="0">
                <a:latin typeface="Arial" pitchFamily="34" charset="0"/>
                <a:ea typeface="PMingLiU" pitchFamily="18" charset="-120"/>
              </a:rPr>
              <a:t>Let’s guess: who are system calls?</a:t>
            </a:r>
          </a:p>
        </p:txBody>
      </p:sp>
      <p:graphicFrame>
        <p:nvGraphicFramePr>
          <p:cNvPr id="114692" name="Group 4"/>
          <p:cNvGraphicFramePr>
            <a:graphicFrameLocks noGrp="1"/>
          </p:cNvGraphicFramePr>
          <p:nvPr>
            <p:extLst>
              <p:ext uri="{D42A27DB-BD31-4B8C-83A1-F6EECF244321}">
                <p14:modId xmlns:p14="http://schemas.microsoft.com/office/powerpoint/2010/main" val="2338102030"/>
              </p:ext>
            </p:extLst>
          </p:nvPr>
        </p:nvGraphicFramePr>
        <p:xfrm>
          <a:off x="2514600" y="3413760"/>
          <a:ext cx="4851400" cy="2663190"/>
        </p:xfrm>
        <a:graphic>
          <a:graphicData uri="http://schemas.openxmlformats.org/drawingml/2006/table">
            <a:tbl>
              <a:tblPr/>
              <a:tblGrid>
                <a:gridCol w="2425700">
                  <a:extLst>
                    <a:ext uri="{9D8B030D-6E8A-4147-A177-3AD203B41FA5}">
                      <a16:colId xmlns:a16="http://schemas.microsoft.com/office/drawing/2014/main" val="20000"/>
                    </a:ext>
                  </a:extLst>
                </a:gridCol>
                <a:gridCol w="2425700">
                  <a:extLst>
                    <a:ext uri="{9D8B030D-6E8A-4147-A177-3AD203B41FA5}">
                      <a16:colId xmlns:a16="http://schemas.microsoft.com/office/drawing/2014/main" val="20001"/>
                    </a:ext>
                  </a:extLst>
                </a:gridCol>
              </a:tblGrid>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800" b="1" i="0" u="none" strike="noStrike" cap="none" normalizeH="0" baseline="0">
                          <a:ln>
                            <a:noFill/>
                          </a:ln>
                          <a:solidFill>
                            <a:schemeClr val="bg1"/>
                          </a:solidFill>
                          <a:effectLst/>
                          <a:latin typeface="Helvetica" pitchFamily="34" charset="0"/>
                          <a:ea typeface="PMingLiU" pitchFamily="18" charset="-120"/>
                        </a:rPr>
                        <a:t>Name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800" b="1" i="0" u="none" strike="noStrike" cap="none" normalizeH="0" baseline="0">
                          <a:ln>
                            <a:noFill/>
                          </a:ln>
                          <a:solidFill>
                            <a:schemeClr val="bg1"/>
                          </a:solidFill>
                          <a:effectLst/>
                          <a:latin typeface="Helvetica" pitchFamily="34" charset="0"/>
                          <a:ea typeface="PMingLiU" pitchFamily="18" charset="-120"/>
                        </a:rPr>
                        <a:t>System Call?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val="10000"/>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printf()</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chemeClr val="hlink"/>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malloc()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fopen()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532638">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r>
                        <a:rPr kumimoji="1" lang="en-US" altLang="zh-TW" sz="1600" b="1" i="0" u="none" strike="noStrike" cap="none" normalizeH="0" baseline="0">
                          <a:ln>
                            <a:noFill/>
                          </a:ln>
                          <a:solidFill>
                            <a:schemeClr val="tx1"/>
                          </a:solidFill>
                          <a:effectLst/>
                          <a:latin typeface="Courier New" pitchFamily="49" charset="0"/>
                          <a:ea typeface="PMingLiU" pitchFamily="18" charset="-120"/>
                        </a:rPr>
                        <a:t>fclose()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pitchFamily="2" charset="2"/>
                        <a:buNone/>
                        <a:tabLst/>
                      </a:pPr>
                      <a:endParaRPr kumimoji="1" lang="zh-CN" altLang="en-US" sz="1800" b="1" i="0" u="none" strike="noStrike" cap="none" normalizeH="0" baseline="0" dirty="0">
                        <a:ln>
                          <a:noFill/>
                        </a:ln>
                        <a:solidFill>
                          <a:srgbClr val="FF3300"/>
                        </a:solidFill>
                        <a:effectLst/>
                        <a:latin typeface="Comic Sans MS" pitchFamily="66"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
        <p:nvSpPr>
          <p:cNvPr id="114712" name="Text Box 24"/>
          <p:cNvSpPr txBox="1">
            <a:spLocks noChangeArrowheads="1"/>
          </p:cNvSpPr>
          <p:nvPr/>
        </p:nvSpPr>
        <p:spPr bwMode="auto">
          <a:xfrm>
            <a:off x="5867010" y="4024544"/>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dirty="0">
                <a:solidFill>
                  <a:srgbClr val="FF3300"/>
                </a:solidFill>
                <a:latin typeface="Comic Sans MS" pitchFamily="66" charset="0"/>
                <a:ea typeface="PMingLiU" pitchFamily="18" charset="-120"/>
              </a:rPr>
              <a:t>No</a:t>
            </a:r>
          </a:p>
        </p:txBody>
      </p:sp>
      <p:sp>
        <p:nvSpPr>
          <p:cNvPr id="114713" name="Text Box 25"/>
          <p:cNvSpPr txBox="1">
            <a:spLocks noChangeArrowheads="1"/>
          </p:cNvSpPr>
          <p:nvPr/>
        </p:nvSpPr>
        <p:spPr bwMode="auto">
          <a:xfrm>
            <a:off x="5884206" y="4544788"/>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dirty="0">
                <a:solidFill>
                  <a:srgbClr val="FF3300"/>
                </a:solidFill>
                <a:latin typeface="Comic Sans MS" pitchFamily="66" charset="0"/>
                <a:ea typeface="PMingLiU" pitchFamily="18" charset="-120"/>
              </a:rPr>
              <a:t>No</a:t>
            </a:r>
          </a:p>
        </p:txBody>
      </p:sp>
      <p:sp>
        <p:nvSpPr>
          <p:cNvPr id="114714" name="Text Box 26"/>
          <p:cNvSpPr txBox="1">
            <a:spLocks noChangeArrowheads="1"/>
          </p:cNvSpPr>
          <p:nvPr/>
        </p:nvSpPr>
        <p:spPr bwMode="auto">
          <a:xfrm>
            <a:off x="5867009" y="5101241"/>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dirty="0">
                <a:solidFill>
                  <a:srgbClr val="FF3300"/>
                </a:solidFill>
                <a:latin typeface="Comic Sans MS" pitchFamily="66" charset="0"/>
                <a:ea typeface="PMingLiU" pitchFamily="18" charset="-120"/>
              </a:rPr>
              <a:t>No</a:t>
            </a:r>
          </a:p>
        </p:txBody>
      </p:sp>
      <p:sp>
        <p:nvSpPr>
          <p:cNvPr id="114715" name="Text Box 27"/>
          <p:cNvSpPr txBox="1">
            <a:spLocks noChangeArrowheads="1"/>
          </p:cNvSpPr>
          <p:nvPr/>
        </p:nvSpPr>
        <p:spPr bwMode="auto">
          <a:xfrm>
            <a:off x="5867010" y="5624511"/>
            <a:ext cx="6123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dirty="0">
                <a:solidFill>
                  <a:srgbClr val="FF3300"/>
                </a:solidFill>
                <a:latin typeface="Comic Sans MS" pitchFamily="66" charset="0"/>
                <a:ea typeface="PMingLiU" pitchFamily="18" charset="-120"/>
              </a:rPr>
              <a:t>No</a:t>
            </a:r>
          </a:p>
        </p:txBody>
      </p:sp>
      <p:pic>
        <p:nvPicPr>
          <p:cNvPr id="114716" name="Picture 28" descr="MCj0433819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322" y="5204386"/>
            <a:ext cx="2992411" cy="99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7" name="AutoShape 29"/>
          <p:cNvSpPr>
            <a:spLocks/>
          </p:cNvSpPr>
          <p:nvPr/>
        </p:nvSpPr>
        <p:spPr bwMode="auto">
          <a:xfrm>
            <a:off x="7468596" y="4116261"/>
            <a:ext cx="761004" cy="1751139"/>
          </a:xfrm>
          <a:prstGeom prst="rightBrace">
            <a:avLst>
              <a:gd name="adj1" fmla="val 20833"/>
              <a:gd name="adj2" fmla="val 79463"/>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114718" name="AutoShape 30"/>
          <p:cNvSpPr>
            <a:spLocks noChangeArrowheads="1"/>
          </p:cNvSpPr>
          <p:nvPr/>
        </p:nvSpPr>
        <p:spPr bwMode="auto">
          <a:xfrm>
            <a:off x="8384490" y="4142274"/>
            <a:ext cx="1902510" cy="963126"/>
          </a:xfrm>
          <a:prstGeom prst="wedgeRoundRectCallout">
            <a:avLst>
              <a:gd name="adj1" fmla="val -41042"/>
              <a:gd name="adj2" fmla="val 72347"/>
              <a:gd name="adj3" fmla="val 16667"/>
            </a:avLst>
          </a:prstGeom>
          <a:solidFill>
            <a:srgbClr val="FFFF99"/>
          </a:solidFill>
          <a:ln w="9525">
            <a:solidFill>
              <a:schemeClr val="tx1"/>
            </a:solidFill>
            <a:miter lim="800000"/>
            <a:headEnd/>
            <a:tailEnd/>
          </a:ln>
        </p:spPr>
        <p:txBody>
          <a:bodyPr anchor="ctr"/>
          <a:lstStyle/>
          <a:p>
            <a:pPr algn="ctr" eaLnBrk="1" hangingPunct="1"/>
            <a:r>
              <a:rPr kumimoji="1" lang="en-US" altLang="zh-TW">
                <a:latin typeface="Arial" pitchFamily="34" charset="0"/>
                <a:ea typeface="PMingLiU" pitchFamily="18" charset="-120"/>
              </a:rPr>
              <a:t>Who are they?!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712"/>
                                        </p:tgtEl>
                                        <p:attrNameLst>
                                          <p:attrName>style.visibility</p:attrName>
                                        </p:attrNameLst>
                                      </p:cBhvr>
                                      <p:to>
                                        <p:strVal val="visible"/>
                                      </p:to>
                                    </p:set>
                                    <p:animEffect transition="in" filter="fade">
                                      <p:cBhvr>
                                        <p:cTn id="7" dur="500"/>
                                        <p:tgtEl>
                                          <p:spTgt spid="114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713"/>
                                        </p:tgtEl>
                                        <p:attrNameLst>
                                          <p:attrName>style.visibility</p:attrName>
                                        </p:attrNameLst>
                                      </p:cBhvr>
                                      <p:to>
                                        <p:strVal val="visible"/>
                                      </p:to>
                                    </p:set>
                                    <p:animEffect transition="in" filter="fade">
                                      <p:cBhvr>
                                        <p:cTn id="12" dur="500"/>
                                        <p:tgtEl>
                                          <p:spTgt spid="1147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4714"/>
                                        </p:tgtEl>
                                        <p:attrNameLst>
                                          <p:attrName>style.visibility</p:attrName>
                                        </p:attrNameLst>
                                      </p:cBhvr>
                                      <p:to>
                                        <p:strVal val="visible"/>
                                      </p:to>
                                    </p:set>
                                    <p:animEffect transition="in" filter="fade">
                                      <p:cBhvr>
                                        <p:cTn id="17" dur="500"/>
                                        <p:tgtEl>
                                          <p:spTgt spid="1147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4715"/>
                                        </p:tgtEl>
                                        <p:attrNameLst>
                                          <p:attrName>style.visibility</p:attrName>
                                        </p:attrNameLst>
                                      </p:cBhvr>
                                      <p:to>
                                        <p:strVal val="visible"/>
                                      </p:to>
                                    </p:set>
                                    <p:animEffect transition="in" filter="fade">
                                      <p:cBhvr>
                                        <p:cTn id="22" dur="500"/>
                                        <p:tgtEl>
                                          <p:spTgt spid="114715"/>
                                        </p:tgtEl>
                                      </p:cBhvr>
                                    </p:animEffect>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114716"/>
                                        </p:tgtEl>
                                        <p:attrNameLst>
                                          <p:attrName>style.visibility</p:attrName>
                                        </p:attrNameLst>
                                      </p:cBhvr>
                                      <p:to>
                                        <p:strVal val="visible"/>
                                      </p:to>
                                    </p:set>
                                    <p:animEffect transition="in" filter="fade">
                                      <p:cBhvr>
                                        <p:cTn id="26" dur="500"/>
                                        <p:tgtEl>
                                          <p:spTgt spid="1147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4717"/>
                                        </p:tgtEl>
                                        <p:attrNameLst>
                                          <p:attrName>style.visibility</p:attrName>
                                        </p:attrNameLst>
                                      </p:cBhvr>
                                      <p:to>
                                        <p:strVal val="visible"/>
                                      </p:to>
                                    </p:set>
                                    <p:animEffect transition="in" filter="fade">
                                      <p:cBhvr>
                                        <p:cTn id="29" dur="500"/>
                                        <p:tgtEl>
                                          <p:spTgt spid="1147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4718"/>
                                        </p:tgtEl>
                                        <p:attrNameLst>
                                          <p:attrName>style.visibility</p:attrName>
                                        </p:attrNameLst>
                                      </p:cBhvr>
                                      <p:to>
                                        <p:strVal val="visible"/>
                                      </p:to>
                                    </p:set>
                                    <p:animEffect transition="in" filter="fade">
                                      <p:cBhvr>
                                        <p:cTn id="32" dur="500"/>
                                        <p:tgtEl>
                                          <p:spTgt spid="114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12" grpId="0"/>
      <p:bldP spid="114713" grpId="0"/>
      <p:bldP spid="114714" grpId="0"/>
      <p:bldP spid="114715" grpId="0"/>
      <p:bldP spid="114717" grpId="0" animBg="1"/>
      <p:bldP spid="1147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a:lstStyle/>
          <a:p>
            <a:pPr eaLnBrk="1" hangingPunct="1"/>
            <a:r>
              <a:rPr lang="en-US" altLang="zh-TW" dirty="0">
                <a:solidFill>
                  <a:srgbClr val="FFC000"/>
                </a:solidFill>
                <a:effectLst>
                  <a:outerShdw blurRad="38100" dist="38100" dir="2700000" algn="tl">
                    <a:srgbClr val="C0C0C0"/>
                  </a:outerShdw>
                </a:effectLst>
                <a:latin typeface="+mj-ea"/>
                <a:ea typeface="+mj-ea"/>
              </a:rPr>
              <a:t>System Call vs Library Function Call</a:t>
            </a:r>
          </a:p>
        </p:txBody>
      </p:sp>
      <p:sp>
        <p:nvSpPr>
          <p:cNvPr id="115715" name="Rectangle 3"/>
          <p:cNvSpPr>
            <a:spLocks noGrp="1" noChangeArrowheads="1"/>
          </p:cNvSpPr>
          <p:nvPr>
            <p:ph idx="1"/>
          </p:nvPr>
        </p:nvSpPr>
        <p:spPr/>
        <p:txBody>
          <a:bodyPr/>
          <a:lstStyle/>
          <a:p>
            <a:pPr eaLnBrk="1" hangingPunct="1">
              <a:lnSpc>
                <a:spcPct val="90000"/>
              </a:lnSpc>
            </a:pPr>
            <a:r>
              <a:rPr lang="en-US" altLang="zh-TW" sz="2400" b="0">
                <a:latin typeface="Arial" pitchFamily="34" charset="0"/>
                <a:ea typeface="PMingLiU" pitchFamily="18" charset="-120"/>
              </a:rPr>
              <a:t>If they are not system calls, then they are function calls!</a:t>
            </a:r>
          </a:p>
          <a:p>
            <a:pPr eaLnBrk="1" hangingPunct="1">
              <a:lnSpc>
                <a:spcPct val="90000"/>
              </a:lnSpc>
            </a:pPr>
            <a:r>
              <a:rPr lang="en-US" altLang="zh-TW" sz="2400" b="0">
                <a:latin typeface="Arial" pitchFamily="34" charset="0"/>
                <a:ea typeface="PMingLiU" pitchFamily="18" charset="-120"/>
              </a:rPr>
              <a:t>Take </a:t>
            </a:r>
            <a:r>
              <a:rPr lang="en-US" altLang="zh-TW" sz="2400" b="0">
                <a:latin typeface="Courier New" pitchFamily="49" charset="0"/>
                <a:ea typeface="PMingLiU" pitchFamily="18" charset="-120"/>
              </a:rPr>
              <a:t>fopen()</a:t>
            </a:r>
            <a:r>
              <a:rPr lang="en-US" altLang="zh-TW" sz="2400" b="0">
                <a:latin typeface="Arial" pitchFamily="34" charset="0"/>
                <a:ea typeface="PMingLiU" pitchFamily="18" charset="-120"/>
              </a:rPr>
              <a:t> as an example.</a:t>
            </a:r>
          </a:p>
          <a:p>
            <a:pPr lvl="1" eaLnBrk="1" hangingPunct="1">
              <a:lnSpc>
                <a:spcPct val="90000"/>
              </a:lnSpc>
            </a:pPr>
            <a:r>
              <a:rPr lang="en-US" altLang="zh-TW" sz="2000" b="0">
                <a:latin typeface="Courier New" pitchFamily="49" charset="0"/>
                <a:ea typeface="PMingLiU" pitchFamily="18" charset="-120"/>
              </a:rPr>
              <a:t>fopen()</a:t>
            </a:r>
            <a:r>
              <a:rPr lang="en-US" altLang="zh-TW" sz="2000" b="0">
                <a:latin typeface="Arial" pitchFamily="34" charset="0"/>
                <a:ea typeface="PMingLiU" pitchFamily="18" charset="-120"/>
              </a:rPr>
              <a:t> </a:t>
            </a:r>
            <a:r>
              <a:rPr lang="en-US" altLang="zh-TW" sz="2000" b="0" u="sng">
                <a:latin typeface="Arial" pitchFamily="34" charset="0"/>
                <a:ea typeface="PMingLiU" pitchFamily="18" charset="-120"/>
              </a:rPr>
              <a:t>invokes the system call </a:t>
            </a:r>
            <a:r>
              <a:rPr lang="en-US" altLang="zh-TW" sz="2000" b="0" u="sng">
                <a:latin typeface="Courier New" pitchFamily="49" charset="0"/>
                <a:ea typeface="PMingLiU" pitchFamily="18" charset="-120"/>
              </a:rPr>
              <a:t>open()</a:t>
            </a:r>
            <a:r>
              <a:rPr lang="en-US" altLang="zh-TW" sz="2000" b="0">
                <a:latin typeface="Arial" pitchFamily="34" charset="0"/>
                <a:ea typeface="PMingLiU" pitchFamily="18" charset="-120"/>
              </a:rPr>
              <a:t>.</a:t>
            </a:r>
          </a:p>
          <a:p>
            <a:pPr lvl="1" eaLnBrk="1" hangingPunct="1">
              <a:lnSpc>
                <a:spcPct val="90000"/>
              </a:lnSpc>
            </a:pPr>
            <a:r>
              <a:rPr lang="en-US" altLang="zh-TW" sz="2000" b="0">
                <a:latin typeface="Arial" pitchFamily="34" charset="0"/>
                <a:ea typeface="PMingLiU" pitchFamily="18" charset="-120"/>
              </a:rPr>
              <a:t>So, why people invented </a:t>
            </a:r>
            <a:r>
              <a:rPr lang="en-US" altLang="zh-TW" sz="2000" b="0">
                <a:latin typeface="Courier New" pitchFamily="49" charset="0"/>
                <a:ea typeface="PMingLiU" pitchFamily="18" charset="-120"/>
              </a:rPr>
              <a:t>fopen()</a:t>
            </a:r>
            <a:r>
              <a:rPr lang="en-US" altLang="zh-TW" sz="2000" b="0">
                <a:latin typeface="Arial" pitchFamily="34" charset="0"/>
                <a:ea typeface="PMingLiU" pitchFamily="18" charset="-120"/>
              </a:rPr>
              <a:t>?</a:t>
            </a:r>
          </a:p>
          <a:p>
            <a:pPr lvl="1" eaLnBrk="1" hangingPunct="1">
              <a:lnSpc>
                <a:spcPct val="90000"/>
              </a:lnSpc>
            </a:pPr>
            <a:r>
              <a:rPr lang="en-US" altLang="zh-TW" sz="2000" b="0">
                <a:latin typeface="Arial" pitchFamily="34" charset="0"/>
                <a:ea typeface="PMingLiU" pitchFamily="18" charset="-120"/>
              </a:rPr>
              <a:t>Because </a:t>
            </a:r>
            <a:r>
              <a:rPr lang="en-US" altLang="zh-TW" sz="2000" b="0">
                <a:latin typeface="Courier New" pitchFamily="49" charset="0"/>
                <a:ea typeface="PMingLiU" pitchFamily="18" charset="-120"/>
              </a:rPr>
              <a:t>open()</a:t>
            </a:r>
            <a:r>
              <a:rPr lang="en-US" altLang="zh-TW" sz="2000" b="0">
                <a:latin typeface="Arial" pitchFamily="34" charset="0"/>
                <a:ea typeface="PMingLiU" pitchFamily="18" charset="-120"/>
              </a:rPr>
              <a:t> is too primitive and is not programmer-friendly!</a:t>
            </a:r>
          </a:p>
        </p:txBody>
      </p:sp>
      <p:sp>
        <p:nvSpPr>
          <p:cNvPr id="115716" name="Rectangle 4"/>
          <p:cNvSpPr>
            <a:spLocks noChangeArrowheads="1"/>
          </p:cNvSpPr>
          <p:nvPr/>
        </p:nvSpPr>
        <p:spPr bwMode="auto">
          <a:xfrm>
            <a:off x="3520440" y="4422776"/>
            <a:ext cx="6248400" cy="381000"/>
          </a:xfrm>
          <a:prstGeom prst="rect">
            <a:avLst/>
          </a:prstGeom>
          <a:solidFill>
            <a:srgbClr val="FFCCFF"/>
          </a:solidFill>
          <a:ln w="9525">
            <a:solidFill>
              <a:schemeClr val="tx1"/>
            </a:solidFill>
            <a:miter lim="800000"/>
            <a:headEnd/>
            <a:tailEnd/>
          </a:ln>
        </p:spPr>
        <p:txBody>
          <a:bodyPr wrap="none" anchor="ctr"/>
          <a:lstStyle/>
          <a:p>
            <a:pPr eaLnBrk="1" hangingPunct="1"/>
            <a:r>
              <a:rPr kumimoji="1" lang="zh-TW" altLang="en-US" sz="1400" b="1">
                <a:latin typeface="Courier New" pitchFamily="49" charset="0"/>
                <a:ea typeface="PMingLiU" pitchFamily="18" charset="-120"/>
              </a:rPr>
              <a:t> </a:t>
            </a:r>
            <a:r>
              <a:rPr kumimoji="1" lang="en-US" altLang="zh-TW" sz="1400" b="1">
                <a:latin typeface="Courier New" pitchFamily="49" charset="0"/>
                <a:ea typeface="PMingLiU" pitchFamily="18" charset="-120"/>
              </a:rPr>
              <a:t>fopen(“hello.txt”, “w”);</a:t>
            </a:r>
          </a:p>
        </p:txBody>
      </p:sp>
      <p:sp>
        <p:nvSpPr>
          <p:cNvPr id="115717" name="Rectangle 5"/>
          <p:cNvSpPr>
            <a:spLocks noChangeArrowheads="1"/>
          </p:cNvSpPr>
          <p:nvPr/>
        </p:nvSpPr>
        <p:spPr bwMode="auto">
          <a:xfrm>
            <a:off x="3520440" y="4879976"/>
            <a:ext cx="6248400" cy="381000"/>
          </a:xfrm>
          <a:prstGeom prst="rect">
            <a:avLst/>
          </a:prstGeom>
          <a:solidFill>
            <a:srgbClr val="FFFF99"/>
          </a:solidFill>
          <a:ln w="9525">
            <a:solidFill>
              <a:schemeClr val="tx1"/>
            </a:solidFill>
            <a:miter lim="800000"/>
            <a:headEnd/>
            <a:tailEnd/>
          </a:ln>
        </p:spPr>
        <p:txBody>
          <a:bodyPr wrap="none" anchor="ctr"/>
          <a:lstStyle/>
          <a:p>
            <a:pPr eaLnBrk="1" hangingPunct="1"/>
            <a:r>
              <a:rPr kumimoji="1" lang="zh-TW" altLang="en-US" sz="1400" b="1">
                <a:latin typeface="Courier New" pitchFamily="49" charset="0"/>
                <a:ea typeface="PMingLiU" pitchFamily="18" charset="-120"/>
              </a:rPr>
              <a:t> </a:t>
            </a:r>
            <a:r>
              <a:rPr kumimoji="1" lang="en-US" altLang="zh-TW" sz="1400" b="1">
                <a:latin typeface="Courier New" pitchFamily="49" charset="0"/>
                <a:ea typeface="PMingLiU" pitchFamily="18" charset="-120"/>
              </a:rPr>
              <a:t>open(“hello.txt”, O_WRONLY | O_CREAT | O_TRUNC, 0666);</a:t>
            </a:r>
          </a:p>
        </p:txBody>
      </p:sp>
      <p:sp>
        <p:nvSpPr>
          <p:cNvPr id="115718" name="Rectangle 6"/>
          <p:cNvSpPr>
            <a:spLocks noChangeArrowheads="1"/>
          </p:cNvSpPr>
          <p:nvPr/>
        </p:nvSpPr>
        <p:spPr bwMode="auto">
          <a:xfrm>
            <a:off x="1615440" y="4422776"/>
            <a:ext cx="1828800" cy="381000"/>
          </a:xfrm>
          <a:prstGeom prst="rect">
            <a:avLst/>
          </a:prstGeom>
          <a:solidFill>
            <a:srgbClr val="FFCCFF"/>
          </a:solidFill>
          <a:ln w="9525">
            <a:solidFill>
              <a:schemeClr val="tx1"/>
            </a:solidFill>
            <a:miter lim="800000"/>
            <a:headEnd/>
            <a:tailEnd/>
          </a:ln>
        </p:spPr>
        <p:txBody>
          <a:bodyPr wrap="none" anchor="ctr"/>
          <a:lstStyle/>
          <a:p>
            <a:pPr eaLnBrk="1" hangingPunct="1"/>
            <a:r>
              <a:rPr kumimoji="1" lang="en-US" altLang="zh-TW" sz="1600" b="1">
                <a:latin typeface="Courier New" pitchFamily="49" charset="0"/>
                <a:ea typeface="PMingLiU" pitchFamily="18" charset="-120"/>
              </a:rPr>
              <a:t>Function call</a:t>
            </a:r>
          </a:p>
        </p:txBody>
      </p:sp>
      <p:sp>
        <p:nvSpPr>
          <p:cNvPr id="115719" name="Rectangle 7"/>
          <p:cNvSpPr>
            <a:spLocks noChangeArrowheads="1"/>
          </p:cNvSpPr>
          <p:nvPr/>
        </p:nvSpPr>
        <p:spPr bwMode="auto">
          <a:xfrm>
            <a:off x="1615440" y="4879976"/>
            <a:ext cx="1828800" cy="381000"/>
          </a:xfrm>
          <a:prstGeom prst="rect">
            <a:avLst/>
          </a:prstGeom>
          <a:solidFill>
            <a:srgbClr val="FFFF99"/>
          </a:solidFill>
          <a:ln w="9525">
            <a:solidFill>
              <a:schemeClr val="tx1"/>
            </a:solidFill>
            <a:miter lim="800000"/>
            <a:headEnd/>
            <a:tailEnd/>
          </a:ln>
        </p:spPr>
        <p:txBody>
          <a:bodyPr wrap="none" anchor="ctr"/>
          <a:lstStyle/>
          <a:p>
            <a:pPr eaLnBrk="1" hangingPunct="1"/>
            <a:r>
              <a:rPr kumimoji="1" lang="en-US" altLang="zh-TW" sz="1600" b="1">
                <a:latin typeface="Courier New" pitchFamily="49" charset="0"/>
                <a:ea typeface="PMingLiU" pitchFamily="18" charset="-120"/>
              </a:rPr>
              <a:t>System call</a:t>
            </a:r>
          </a:p>
        </p:txBody>
      </p:sp>
      <p:sp>
        <p:nvSpPr>
          <p:cNvPr id="115720" name="Text Box 8"/>
          <p:cNvSpPr txBox="1">
            <a:spLocks noChangeArrowheads="1"/>
          </p:cNvSpPr>
          <p:nvPr/>
        </p:nvSpPr>
        <p:spPr bwMode="auto">
          <a:xfrm>
            <a:off x="4415791" y="5387976"/>
            <a:ext cx="4778375" cy="376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zh-TW" altLang="en-US" sz="1800" b="0">
                <a:ea typeface="PMingLiU" pitchFamily="18" charset="-120"/>
              </a:rPr>
              <a:t> </a:t>
            </a:r>
            <a:r>
              <a:rPr lang="en-US" altLang="zh-TW" sz="1800" b="0">
                <a:ea typeface="PMingLiU" pitchFamily="18" charset="-120"/>
              </a:rPr>
              <a:t>As a programmer, which one do you prefer? </a:t>
            </a:r>
          </a:p>
        </p:txBody>
      </p:sp>
      <p:sp>
        <p:nvSpPr>
          <p:cNvPr id="115721" name="Text Box 9"/>
          <p:cNvSpPr txBox="1">
            <a:spLocks noChangeArrowheads="1"/>
          </p:cNvSpPr>
          <p:nvPr/>
        </p:nvSpPr>
        <p:spPr bwMode="auto">
          <a:xfrm>
            <a:off x="1539241" y="3817940"/>
            <a:ext cx="5464175" cy="376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zh-TW" altLang="en-US" sz="1800" b="0">
                <a:ea typeface="PMingLiU" pitchFamily="18" charset="-120"/>
              </a:rPr>
              <a:t> </a:t>
            </a:r>
            <a:r>
              <a:rPr lang="en-US" altLang="zh-TW" sz="1800" b="0">
                <a:ea typeface="PMingLiU" pitchFamily="18" charset="-120"/>
              </a:rPr>
              <a:t>The following two calls have the same effect, but…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fade">
                                      <p:cBhvr>
                                        <p:cTn id="7" dur="500"/>
                                        <p:tgtEl>
                                          <p:spTgt spid="1157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717"/>
                                        </p:tgtEl>
                                        <p:attrNameLst>
                                          <p:attrName>style.visibility</p:attrName>
                                        </p:attrNameLst>
                                      </p:cBhvr>
                                      <p:to>
                                        <p:strVal val="visible"/>
                                      </p:to>
                                    </p:set>
                                    <p:animEffect transition="in" filter="fade">
                                      <p:cBhvr>
                                        <p:cTn id="10" dur="500"/>
                                        <p:tgtEl>
                                          <p:spTgt spid="1157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718"/>
                                        </p:tgtEl>
                                        <p:attrNameLst>
                                          <p:attrName>style.visibility</p:attrName>
                                        </p:attrNameLst>
                                      </p:cBhvr>
                                      <p:to>
                                        <p:strVal val="visible"/>
                                      </p:to>
                                    </p:set>
                                    <p:animEffect transition="in" filter="fade">
                                      <p:cBhvr>
                                        <p:cTn id="13" dur="500"/>
                                        <p:tgtEl>
                                          <p:spTgt spid="1157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719"/>
                                        </p:tgtEl>
                                        <p:attrNameLst>
                                          <p:attrName>style.visibility</p:attrName>
                                        </p:attrNameLst>
                                      </p:cBhvr>
                                      <p:to>
                                        <p:strVal val="visible"/>
                                      </p:to>
                                    </p:set>
                                    <p:animEffect transition="in" filter="fade">
                                      <p:cBhvr>
                                        <p:cTn id="16" dur="500"/>
                                        <p:tgtEl>
                                          <p:spTgt spid="1157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5720"/>
                                        </p:tgtEl>
                                        <p:attrNameLst>
                                          <p:attrName>style.visibility</p:attrName>
                                        </p:attrNameLst>
                                      </p:cBhvr>
                                      <p:to>
                                        <p:strVal val="visible"/>
                                      </p:to>
                                    </p:set>
                                    <p:animEffect transition="in" filter="fade">
                                      <p:cBhvr>
                                        <p:cTn id="19" dur="500"/>
                                        <p:tgtEl>
                                          <p:spTgt spid="1157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5721"/>
                                        </p:tgtEl>
                                        <p:attrNameLst>
                                          <p:attrName>style.visibility</p:attrName>
                                        </p:attrNameLst>
                                      </p:cBhvr>
                                      <p:to>
                                        <p:strVal val="visible"/>
                                      </p:to>
                                    </p:set>
                                    <p:animEffect transition="in" filter="fade">
                                      <p:cBhvr>
                                        <p:cTn id="22" dur="500"/>
                                        <p:tgtEl>
                                          <p:spTgt spid="115721"/>
                                        </p:tgtEl>
                                      </p:cBhvr>
                                    </p:animEffect>
                                  </p:childTnLst>
                                </p:cTn>
                              </p:par>
                              <p:par>
                                <p:cTn id="23" presetID="10" presetClass="entr" presetSubtype="0" fill="hold" nodeType="withEffect">
                                  <p:stCondLst>
                                    <p:cond delay="0"/>
                                  </p:stCondLst>
                                  <p:childTnLst>
                                    <p:set>
                                      <p:cBhvr>
                                        <p:cTn id="24" dur="1" fill="hold">
                                          <p:stCondLst>
                                            <p:cond delay="0"/>
                                          </p:stCondLst>
                                        </p:cTn>
                                        <p:tgtEl>
                                          <p:spTgt spid="115715">
                                            <p:txEl>
                                              <p:pRg st="1" end="1"/>
                                            </p:txEl>
                                          </p:spTgt>
                                        </p:tgtEl>
                                        <p:attrNameLst>
                                          <p:attrName>style.visibility</p:attrName>
                                        </p:attrNameLst>
                                      </p:cBhvr>
                                      <p:to>
                                        <p:strVal val="visible"/>
                                      </p:to>
                                    </p:set>
                                    <p:animEffect transition="in" filter="fade">
                                      <p:cBhvr>
                                        <p:cTn id="25" dur="500"/>
                                        <p:tgtEl>
                                          <p:spTgt spid="11571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5715">
                                            <p:txEl>
                                              <p:pRg st="2" end="2"/>
                                            </p:txEl>
                                          </p:spTgt>
                                        </p:tgtEl>
                                        <p:attrNameLst>
                                          <p:attrName>style.visibility</p:attrName>
                                        </p:attrNameLst>
                                      </p:cBhvr>
                                      <p:to>
                                        <p:strVal val="visible"/>
                                      </p:to>
                                    </p:set>
                                    <p:animEffect transition="in" filter="fade">
                                      <p:cBhvr>
                                        <p:cTn id="28" dur="500"/>
                                        <p:tgtEl>
                                          <p:spTgt spid="11571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5715">
                                            <p:txEl>
                                              <p:pRg st="3" end="3"/>
                                            </p:txEl>
                                          </p:spTgt>
                                        </p:tgtEl>
                                        <p:attrNameLst>
                                          <p:attrName>style.visibility</p:attrName>
                                        </p:attrNameLst>
                                      </p:cBhvr>
                                      <p:to>
                                        <p:strVal val="visible"/>
                                      </p:to>
                                    </p:set>
                                    <p:animEffect transition="in" filter="fade">
                                      <p:cBhvr>
                                        <p:cTn id="31" dur="500"/>
                                        <p:tgtEl>
                                          <p:spTgt spid="11571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5715">
                                            <p:txEl>
                                              <p:pRg st="4" end="4"/>
                                            </p:txEl>
                                          </p:spTgt>
                                        </p:tgtEl>
                                        <p:attrNameLst>
                                          <p:attrName>style.visibility</p:attrName>
                                        </p:attrNameLst>
                                      </p:cBhvr>
                                      <p:to>
                                        <p:strVal val="visible"/>
                                      </p:to>
                                    </p:set>
                                    <p:animEffect transition="in" filter="fade">
                                      <p:cBhvr>
                                        <p:cTn id="34" dur="500"/>
                                        <p:tgtEl>
                                          <p:spTgt spid="115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nimBg="1"/>
      <p:bldP spid="115717" grpId="0" animBg="1"/>
      <p:bldP spid="115718" grpId="0" animBg="1"/>
      <p:bldP spid="115719" grpId="0" animBg="1"/>
      <p:bldP spid="115720" grpId="0" animBg="1"/>
      <p:bldP spid="1157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altLang="zh-TW" dirty="0">
                <a:solidFill>
                  <a:srgbClr val="FFC000"/>
                </a:solidFill>
                <a:effectLst>
                  <a:outerShdw blurRad="38100" dist="38100" dir="2700000" algn="tl">
                    <a:srgbClr val="C0C0C0"/>
                  </a:outerShdw>
                </a:effectLst>
                <a:latin typeface="+mj-ea"/>
                <a:ea typeface="+mj-ea"/>
              </a:rPr>
              <a:t>System Call </a:t>
            </a:r>
            <a:r>
              <a:rPr lang="en-US" altLang="zh-TW" dirty="0" err="1">
                <a:solidFill>
                  <a:srgbClr val="FFC000"/>
                </a:solidFill>
                <a:effectLst>
                  <a:outerShdw blurRad="38100" dist="38100" dir="2700000" algn="tl">
                    <a:srgbClr val="C0C0C0"/>
                  </a:outerShdw>
                </a:effectLst>
                <a:latin typeface="+mj-ea"/>
                <a:ea typeface="+mj-ea"/>
              </a:rPr>
              <a:t>vs</a:t>
            </a:r>
            <a:r>
              <a:rPr lang="en-US" altLang="zh-TW" dirty="0">
                <a:solidFill>
                  <a:srgbClr val="FFC000"/>
                </a:solidFill>
                <a:effectLst>
                  <a:outerShdw blurRad="38100" dist="38100" dir="2700000" algn="tl">
                    <a:srgbClr val="C0C0C0"/>
                  </a:outerShdw>
                </a:effectLst>
                <a:latin typeface="+mj-ea"/>
                <a:ea typeface="+mj-ea"/>
              </a:rPr>
              <a:t> Library Function Call</a:t>
            </a:r>
          </a:p>
        </p:txBody>
      </p:sp>
      <p:sp>
        <p:nvSpPr>
          <p:cNvPr id="24579" name="Rectangle 3"/>
          <p:cNvSpPr>
            <a:spLocks noGrp="1" noChangeArrowheads="1"/>
          </p:cNvSpPr>
          <p:nvPr>
            <p:ph idx="1"/>
          </p:nvPr>
        </p:nvSpPr>
        <p:spPr/>
        <p:txBody>
          <a:bodyPr/>
          <a:lstStyle/>
          <a:p>
            <a:pPr eaLnBrk="1" hangingPunct="1"/>
            <a:r>
              <a:rPr lang="en-US" altLang="zh-TW" sz="2400" b="0" dirty="0">
                <a:latin typeface="Arial" pitchFamily="34" charset="0"/>
                <a:ea typeface="PMingLiU" pitchFamily="18" charset="-120"/>
              </a:rPr>
              <a:t>Those functions are usually packed inside an object called the </a:t>
            </a:r>
            <a:r>
              <a:rPr lang="en-US" altLang="zh-TW" sz="2400" b="0" dirty="0">
                <a:solidFill>
                  <a:srgbClr val="FF0000"/>
                </a:solidFill>
                <a:latin typeface="Arial" pitchFamily="34" charset="0"/>
                <a:ea typeface="PMingLiU" pitchFamily="18" charset="-120"/>
              </a:rPr>
              <a:t>library file</a:t>
            </a:r>
            <a:r>
              <a:rPr lang="en-US" altLang="zh-TW" sz="2400" b="0" dirty="0">
                <a:latin typeface="Arial" pitchFamily="34" charset="0"/>
                <a:ea typeface="PMingLiU" pitchFamily="18" charset="-120"/>
              </a:rPr>
              <a:t>.</a:t>
            </a:r>
          </a:p>
        </p:txBody>
      </p:sp>
      <p:sp>
        <p:nvSpPr>
          <p:cNvPr id="24580" name="Rectangle 4"/>
          <p:cNvSpPr>
            <a:spLocks noChangeArrowheads="1"/>
          </p:cNvSpPr>
          <p:nvPr/>
        </p:nvSpPr>
        <p:spPr bwMode="auto">
          <a:xfrm>
            <a:off x="2286000" y="4876800"/>
            <a:ext cx="1600200" cy="990600"/>
          </a:xfrm>
          <a:prstGeom prst="rect">
            <a:avLst/>
          </a:prstGeom>
          <a:solidFill>
            <a:schemeClr val="hlink"/>
          </a:solidFill>
          <a:ln w="9525">
            <a:solidFill>
              <a:schemeClr val="tx1"/>
            </a:solidFill>
            <a:miter lim="800000"/>
            <a:headEnd/>
            <a:tailEnd/>
          </a:ln>
        </p:spPr>
        <p:txBody>
          <a:bodyPr wrap="none" anchor="ctr"/>
          <a:lstStyle/>
          <a:p>
            <a:pPr algn="ctr" eaLnBrk="1" hangingPunct="1"/>
            <a:r>
              <a:rPr kumimoji="1" lang="en-US" altLang="zh-TW" b="1" dirty="0">
                <a:solidFill>
                  <a:schemeClr val="bg1"/>
                </a:solidFill>
                <a:latin typeface="Arial" pitchFamily="34" charset="0"/>
                <a:ea typeface="PMingLiU" pitchFamily="18" charset="-120"/>
              </a:rPr>
              <a:t>Application</a:t>
            </a:r>
          </a:p>
          <a:p>
            <a:pPr algn="ctr" eaLnBrk="1" hangingPunct="1"/>
            <a:r>
              <a:rPr kumimoji="1" lang="en-US" altLang="zh-TW" b="1" dirty="0">
                <a:solidFill>
                  <a:schemeClr val="bg1"/>
                </a:solidFill>
                <a:latin typeface="Arial" pitchFamily="34" charset="0"/>
                <a:ea typeface="PMingLiU" pitchFamily="18" charset="-120"/>
              </a:rPr>
              <a:t>Code</a:t>
            </a:r>
          </a:p>
        </p:txBody>
      </p:sp>
      <p:sp>
        <p:nvSpPr>
          <p:cNvPr id="24581" name="Rectangle 5"/>
          <p:cNvSpPr>
            <a:spLocks noChangeArrowheads="1"/>
          </p:cNvSpPr>
          <p:nvPr/>
        </p:nvSpPr>
        <p:spPr bwMode="auto">
          <a:xfrm>
            <a:off x="4495800" y="4876800"/>
            <a:ext cx="1981200" cy="990600"/>
          </a:xfrm>
          <a:prstGeom prst="rect">
            <a:avLst/>
          </a:prstGeom>
          <a:solidFill>
            <a:srgbClr val="FFCCFF"/>
          </a:solidFill>
          <a:ln w="9525">
            <a:solidFill>
              <a:schemeClr val="tx1"/>
            </a:solidFill>
            <a:miter lim="800000"/>
            <a:headEnd/>
            <a:tailEnd/>
          </a:ln>
        </p:spPr>
        <p:txBody>
          <a:bodyPr wrap="none" anchor="ctr"/>
          <a:lstStyle/>
          <a:p>
            <a:pPr algn="ctr" eaLnBrk="1" hangingPunct="1"/>
            <a:r>
              <a:rPr kumimoji="1" lang="en-US" altLang="zh-TW" sz="1600">
                <a:latin typeface="Arial" pitchFamily="34" charset="0"/>
                <a:ea typeface="PMingLiU" pitchFamily="18" charset="-120"/>
              </a:rPr>
              <a:t>A library</a:t>
            </a:r>
          </a:p>
          <a:p>
            <a:pPr algn="ctr" eaLnBrk="1" hangingPunct="1"/>
            <a:r>
              <a:rPr kumimoji="1" lang="en-US" altLang="zh-TW" sz="1600">
                <a:latin typeface="Arial" pitchFamily="34" charset="0"/>
                <a:ea typeface="PMingLiU" pitchFamily="18" charset="-120"/>
              </a:rPr>
              <a:t>containing the</a:t>
            </a:r>
          </a:p>
          <a:p>
            <a:pPr algn="ctr" eaLnBrk="1" hangingPunct="1"/>
            <a:r>
              <a:rPr kumimoji="1" lang="en-US" altLang="zh-TW" sz="1600" b="1">
                <a:latin typeface="Courier New" pitchFamily="49" charset="0"/>
                <a:ea typeface="PMingLiU" pitchFamily="18" charset="-120"/>
              </a:rPr>
              <a:t>fopen()</a:t>
            </a:r>
            <a:r>
              <a:rPr kumimoji="1" lang="en-US" altLang="zh-TW" sz="1600">
                <a:latin typeface="Arial" pitchFamily="34" charset="0"/>
                <a:ea typeface="PMingLiU" pitchFamily="18" charset="-120"/>
              </a:rPr>
              <a:t> function.</a:t>
            </a:r>
          </a:p>
        </p:txBody>
      </p:sp>
      <p:sp>
        <p:nvSpPr>
          <p:cNvPr id="24582" name="Rectangle 6"/>
          <p:cNvSpPr>
            <a:spLocks noChangeArrowheads="1"/>
          </p:cNvSpPr>
          <p:nvPr/>
        </p:nvSpPr>
        <p:spPr bwMode="auto">
          <a:xfrm>
            <a:off x="7696200" y="4572000"/>
            <a:ext cx="1981200" cy="1600200"/>
          </a:xfrm>
          <a:prstGeom prst="rect">
            <a:avLst/>
          </a:prstGeom>
          <a:solidFill>
            <a:srgbClr val="3399FF"/>
          </a:solidFill>
          <a:ln w="9525">
            <a:solidFill>
              <a:schemeClr val="tx1"/>
            </a:solidFill>
            <a:miter lim="800000"/>
            <a:headEnd/>
            <a:tailEnd/>
          </a:ln>
        </p:spPr>
        <p:txBody>
          <a:bodyPr wrap="none" anchor="ctr"/>
          <a:lstStyle/>
          <a:p>
            <a:pPr algn="ctr" eaLnBrk="1" hangingPunct="1"/>
            <a:r>
              <a:rPr kumimoji="1" lang="en-US" altLang="zh-TW" b="1">
                <a:solidFill>
                  <a:schemeClr val="bg1"/>
                </a:solidFill>
                <a:latin typeface="Arial" pitchFamily="34" charset="0"/>
                <a:ea typeface="PMingLiU" pitchFamily="18" charset="-120"/>
              </a:rPr>
              <a:t>OS Kernel</a:t>
            </a:r>
          </a:p>
        </p:txBody>
      </p:sp>
      <p:sp>
        <p:nvSpPr>
          <p:cNvPr id="24583" name="Rectangle 7"/>
          <p:cNvSpPr>
            <a:spLocks noChangeArrowheads="1"/>
          </p:cNvSpPr>
          <p:nvPr/>
        </p:nvSpPr>
        <p:spPr bwMode="auto">
          <a:xfrm>
            <a:off x="7696200" y="5562600"/>
            <a:ext cx="838200" cy="457200"/>
          </a:xfrm>
          <a:prstGeom prst="rect">
            <a:avLst/>
          </a:prstGeom>
          <a:solidFill>
            <a:srgbClr val="FFFF99"/>
          </a:solidFill>
          <a:ln w="9525">
            <a:solidFill>
              <a:schemeClr val="tx1"/>
            </a:solidFill>
            <a:miter lim="800000"/>
            <a:headEnd/>
            <a:tailEnd/>
          </a:ln>
        </p:spPr>
        <p:txBody>
          <a:bodyPr wrap="none" anchor="ctr"/>
          <a:lstStyle/>
          <a:p>
            <a:pPr algn="ctr" eaLnBrk="1" hangingPunct="1"/>
            <a:r>
              <a:rPr kumimoji="1" lang="en-US" altLang="zh-TW" sz="1400" b="1">
                <a:latin typeface="Courier New" pitchFamily="49" charset="0"/>
                <a:ea typeface="PMingLiU" pitchFamily="18" charset="-120"/>
              </a:rPr>
              <a:t>open()</a:t>
            </a:r>
          </a:p>
        </p:txBody>
      </p:sp>
      <p:sp>
        <p:nvSpPr>
          <p:cNvPr id="24584" name="Line 8"/>
          <p:cNvSpPr>
            <a:spLocks noChangeShapeType="1"/>
          </p:cNvSpPr>
          <p:nvPr/>
        </p:nvSpPr>
        <p:spPr bwMode="auto">
          <a:xfrm>
            <a:off x="3886200" y="54102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5" name="Line 9"/>
          <p:cNvSpPr>
            <a:spLocks noChangeShapeType="1"/>
          </p:cNvSpPr>
          <p:nvPr/>
        </p:nvSpPr>
        <p:spPr bwMode="auto">
          <a:xfrm>
            <a:off x="6477000" y="5410200"/>
            <a:ext cx="1219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6" name="Text Box 10"/>
          <p:cNvSpPr txBox="1">
            <a:spLocks noChangeArrowheads="1"/>
          </p:cNvSpPr>
          <p:nvPr/>
        </p:nvSpPr>
        <p:spPr bwMode="auto">
          <a:xfrm>
            <a:off x="3200400" y="2590800"/>
            <a:ext cx="6172200" cy="825500"/>
          </a:xfrm>
          <a:prstGeom prst="rect">
            <a:avLst/>
          </a:prstGeom>
          <a:solidFill>
            <a:schemeClr val="accent3">
              <a:lumMod val="95000"/>
            </a:schemeClr>
          </a:solidFill>
          <a:ln>
            <a:noFill/>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dirty="0">
                <a:latin typeface="Courier New" pitchFamily="49" charset="0"/>
                <a:ea typeface="PMingLiU" pitchFamily="18" charset="-120"/>
              </a:rPr>
              <a:t>$ ls /lib/</a:t>
            </a:r>
            <a:r>
              <a:rPr lang="en-US" altLang="zh-TW" sz="1600" dirty="0" err="1">
                <a:latin typeface="Courier New" pitchFamily="49" charset="0"/>
                <a:ea typeface="PMingLiU" pitchFamily="18" charset="-120"/>
              </a:rPr>
              <a:t>libc</a:t>
            </a:r>
            <a:r>
              <a:rPr lang="en-US" altLang="zh-TW" sz="1600" dirty="0">
                <a:latin typeface="Courier New" pitchFamily="49" charset="0"/>
                <a:ea typeface="PMingLiU" pitchFamily="18" charset="-120"/>
              </a:rPr>
              <a:t>*</a:t>
            </a:r>
          </a:p>
          <a:p>
            <a:pPr eaLnBrk="1" hangingPunct="1"/>
            <a:r>
              <a:rPr lang="en-US" altLang="zh-TW" sz="1600" dirty="0">
                <a:latin typeface="Courier New" pitchFamily="49" charset="0"/>
                <a:ea typeface="PMingLiU" pitchFamily="18" charset="-120"/>
              </a:rPr>
              <a:t>/lib/libc-2.9.so  ......</a:t>
            </a:r>
          </a:p>
          <a:p>
            <a:pPr eaLnBrk="1" hangingPunct="1"/>
            <a:r>
              <a:rPr lang="en-US" altLang="zh-TW" sz="1600" dirty="0">
                <a:latin typeface="Courier New" pitchFamily="49" charset="0"/>
                <a:ea typeface="PMingLiU" pitchFamily="18" charset="-120"/>
              </a:rPr>
              <a:t>$ _</a:t>
            </a:r>
          </a:p>
        </p:txBody>
      </p:sp>
      <p:sp>
        <p:nvSpPr>
          <p:cNvPr id="24587" name="Line 11"/>
          <p:cNvSpPr>
            <a:spLocks noChangeShapeType="1"/>
          </p:cNvSpPr>
          <p:nvPr/>
        </p:nvSpPr>
        <p:spPr bwMode="auto">
          <a:xfrm flipH="1" flipV="1">
            <a:off x="5029200" y="3124200"/>
            <a:ext cx="152400" cy="1676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8" name="Text Box 12"/>
          <p:cNvSpPr txBox="1">
            <a:spLocks noChangeArrowheads="1"/>
          </p:cNvSpPr>
          <p:nvPr/>
        </p:nvSpPr>
        <p:spPr bwMode="auto">
          <a:xfrm>
            <a:off x="5407025" y="3473451"/>
            <a:ext cx="2743200" cy="346075"/>
          </a:xfrm>
          <a:prstGeom prst="rect">
            <a:avLst/>
          </a:prstGeom>
          <a:solidFill>
            <a:schemeClr val="bg1"/>
          </a:solidFill>
          <a:ln w="9525">
            <a:solidFill>
              <a:srgbClr val="FF0000"/>
            </a:solidFill>
            <a:miter lim="800000"/>
            <a:headEnd/>
            <a:tailEnd/>
          </a:ln>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600" b="0">
                <a:ea typeface="PMingLiU" pitchFamily="18" charset="-120"/>
              </a:rPr>
              <a:t>The C standard library file. </a:t>
            </a:r>
            <a:endParaRPr lang="en-US" altLang="zh-TW" sz="1600">
              <a:ea typeface="PMingLiU" pitchFamily="18" charset="-12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System Call Parameter Passing</a:t>
            </a:r>
          </a:p>
        </p:txBody>
      </p:sp>
      <p:sp>
        <p:nvSpPr>
          <p:cNvPr id="25603" name="Rectangle 3"/>
          <p:cNvSpPr>
            <a:spLocks noGrp="1" noChangeArrowheads="1"/>
          </p:cNvSpPr>
          <p:nvPr>
            <p:ph idx="1"/>
          </p:nvPr>
        </p:nvSpPr>
        <p:spPr/>
        <p:txBody>
          <a:bodyPr/>
          <a:lstStyle/>
          <a:p>
            <a:pPr eaLnBrk="1" hangingPunct="1"/>
            <a:r>
              <a:rPr lang="en-US" altLang="zh-CN" sz="1800" b="0">
                <a:latin typeface="Arial" pitchFamily="34" charset="0"/>
                <a:ea typeface="宋体" pitchFamily="2" charset="-122"/>
              </a:rPr>
              <a:t>Often, more information is required than simply identity of desired system call</a:t>
            </a:r>
          </a:p>
          <a:p>
            <a:pPr lvl="1" eaLnBrk="1" hangingPunct="1"/>
            <a:r>
              <a:rPr lang="en-US" altLang="zh-CN" sz="1800" b="0">
                <a:latin typeface="Arial" pitchFamily="34" charset="0"/>
                <a:ea typeface="宋体" pitchFamily="2" charset="-122"/>
              </a:rPr>
              <a:t>Exact type and amount of information vary according to OS and call</a:t>
            </a:r>
          </a:p>
          <a:p>
            <a:pPr eaLnBrk="1" hangingPunct="1"/>
            <a:r>
              <a:rPr lang="en-US" altLang="zh-CN" sz="1800" b="0">
                <a:solidFill>
                  <a:srgbClr val="FF3300"/>
                </a:solidFill>
                <a:latin typeface="Arial" pitchFamily="34" charset="0"/>
                <a:ea typeface="宋体" pitchFamily="2" charset="-122"/>
              </a:rPr>
              <a:t>Three general methods</a:t>
            </a:r>
            <a:r>
              <a:rPr lang="en-US" altLang="zh-CN" sz="1800" b="0">
                <a:latin typeface="Arial" pitchFamily="34" charset="0"/>
                <a:ea typeface="宋体" pitchFamily="2" charset="-122"/>
              </a:rPr>
              <a:t> used to pass parameters to the OS</a:t>
            </a:r>
          </a:p>
          <a:p>
            <a:pPr lvl="1" eaLnBrk="1" hangingPunct="1"/>
            <a:r>
              <a:rPr lang="en-US" altLang="zh-CN" sz="1800" b="0">
                <a:latin typeface="Arial" pitchFamily="34" charset="0"/>
                <a:ea typeface="宋体" pitchFamily="2" charset="-122"/>
              </a:rPr>
              <a:t>Simplest:  </a:t>
            </a:r>
            <a:r>
              <a:rPr lang="en-US" altLang="zh-CN" sz="1800" b="0">
                <a:solidFill>
                  <a:srgbClr val="FF3300"/>
                </a:solidFill>
                <a:latin typeface="Arial" pitchFamily="34" charset="0"/>
                <a:ea typeface="宋体" pitchFamily="2" charset="-122"/>
              </a:rPr>
              <a:t>pass the parameters in </a:t>
            </a:r>
            <a:r>
              <a:rPr lang="en-US" altLang="zh-CN" sz="1800" b="0" i="1">
                <a:solidFill>
                  <a:srgbClr val="FF3300"/>
                </a:solidFill>
                <a:latin typeface="Arial" pitchFamily="34" charset="0"/>
                <a:ea typeface="宋体" pitchFamily="2" charset="-122"/>
              </a:rPr>
              <a:t>registers</a:t>
            </a:r>
          </a:p>
          <a:p>
            <a:pPr lvl="2" eaLnBrk="1" hangingPunct="1"/>
            <a:r>
              <a:rPr lang="en-US" altLang="zh-CN" sz="1800" b="0">
                <a:latin typeface="Arial" pitchFamily="34" charset="0"/>
                <a:ea typeface="宋体" pitchFamily="2" charset="-122"/>
              </a:rPr>
              <a:t> In some cases, may be more parameters than registers</a:t>
            </a:r>
          </a:p>
          <a:p>
            <a:pPr lvl="1" eaLnBrk="1" hangingPunct="1"/>
            <a:r>
              <a:rPr lang="en-US" altLang="zh-CN" sz="1800" b="0">
                <a:latin typeface="Arial" pitchFamily="34" charset="0"/>
                <a:ea typeface="宋体" pitchFamily="2" charset="-122"/>
              </a:rPr>
              <a:t>Parameters stored in a </a:t>
            </a:r>
            <a:r>
              <a:rPr lang="en-US" altLang="zh-CN" sz="1800" b="0" i="1">
                <a:latin typeface="Arial" pitchFamily="34" charset="0"/>
                <a:ea typeface="宋体" pitchFamily="2" charset="-122"/>
              </a:rPr>
              <a:t>block, </a:t>
            </a:r>
            <a:r>
              <a:rPr lang="en-US" altLang="zh-CN" sz="1800" b="0">
                <a:latin typeface="Arial" pitchFamily="34" charset="0"/>
                <a:ea typeface="宋体" pitchFamily="2" charset="-122"/>
              </a:rPr>
              <a:t>or table, in memory,</a:t>
            </a:r>
            <a:r>
              <a:rPr lang="en-US" altLang="zh-CN" sz="1800" b="0">
                <a:solidFill>
                  <a:srgbClr val="FF3300"/>
                </a:solidFill>
                <a:latin typeface="Arial" pitchFamily="34" charset="0"/>
                <a:ea typeface="宋体" pitchFamily="2" charset="-122"/>
              </a:rPr>
              <a:t> </a:t>
            </a:r>
            <a:r>
              <a:rPr lang="en-US" altLang="zh-CN" sz="1800" b="0">
                <a:solidFill>
                  <a:srgbClr val="FF0000"/>
                </a:solidFill>
                <a:latin typeface="Arial" pitchFamily="34" charset="0"/>
                <a:ea typeface="宋体" pitchFamily="2" charset="-122"/>
              </a:rPr>
              <a:t>and address of block passed as a parameter in a register</a:t>
            </a:r>
            <a:r>
              <a:rPr lang="en-US" altLang="zh-CN" sz="1800" b="0">
                <a:latin typeface="Arial" pitchFamily="34" charset="0"/>
                <a:ea typeface="宋体" pitchFamily="2" charset="-122"/>
              </a:rPr>
              <a:t> </a:t>
            </a:r>
          </a:p>
          <a:p>
            <a:pPr lvl="2" eaLnBrk="1" hangingPunct="1"/>
            <a:r>
              <a:rPr lang="en-US" altLang="zh-CN" sz="1800" b="0">
                <a:latin typeface="Arial" pitchFamily="34" charset="0"/>
                <a:ea typeface="宋体" pitchFamily="2" charset="-122"/>
              </a:rPr>
              <a:t>This approach taken by Linux and Solaris</a:t>
            </a:r>
          </a:p>
          <a:p>
            <a:pPr lvl="1" eaLnBrk="1" hangingPunct="1"/>
            <a:r>
              <a:rPr lang="en-US" altLang="zh-CN" sz="1800" b="0">
                <a:solidFill>
                  <a:srgbClr val="FF3300"/>
                </a:solidFill>
                <a:latin typeface="Arial" pitchFamily="34" charset="0"/>
                <a:ea typeface="宋体" pitchFamily="2" charset="-122"/>
              </a:rPr>
              <a:t>Parameters placed, or </a:t>
            </a:r>
            <a:r>
              <a:rPr lang="en-US" altLang="zh-CN" sz="1800" b="0" i="1">
                <a:solidFill>
                  <a:srgbClr val="FF3300"/>
                </a:solidFill>
                <a:latin typeface="Arial" pitchFamily="34" charset="0"/>
                <a:ea typeface="宋体" pitchFamily="2" charset="-122"/>
              </a:rPr>
              <a:t>pushed, </a:t>
            </a:r>
            <a:r>
              <a:rPr lang="en-US" altLang="zh-CN" sz="1800" b="0">
                <a:solidFill>
                  <a:srgbClr val="FF3300"/>
                </a:solidFill>
                <a:latin typeface="Arial" pitchFamily="34" charset="0"/>
                <a:ea typeface="宋体" pitchFamily="2" charset="-122"/>
              </a:rPr>
              <a:t>onto the </a:t>
            </a:r>
            <a:r>
              <a:rPr lang="en-US" altLang="zh-CN" sz="1800" b="0" i="1">
                <a:solidFill>
                  <a:srgbClr val="FF3300"/>
                </a:solidFill>
                <a:latin typeface="Arial" pitchFamily="34" charset="0"/>
                <a:ea typeface="宋体" pitchFamily="2" charset="-122"/>
              </a:rPr>
              <a:t>stack</a:t>
            </a:r>
            <a:r>
              <a:rPr lang="en-US" altLang="zh-CN" sz="1800" b="0" i="1">
                <a:latin typeface="Arial" pitchFamily="34" charset="0"/>
                <a:ea typeface="宋体" pitchFamily="2" charset="-122"/>
              </a:rPr>
              <a:t> </a:t>
            </a:r>
            <a:r>
              <a:rPr lang="en-US" altLang="zh-CN" sz="1800" b="0">
                <a:latin typeface="Arial" pitchFamily="34" charset="0"/>
                <a:ea typeface="宋体" pitchFamily="2" charset="-122"/>
              </a:rPr>
              <a:t>by the program and </a:t>
            </a:r>
            <a:r>
              <a:rPr lang="en-US" altLang="zh-CN" sz="1800" b="0" i="1">
                <a:latin typeface="Arial" pitchFamily="34" charset="0"/>
                <a:ea typeface="宋体" pitchFamily="2" charset="-122"/>
              </a:rPr>
              <a:t>popped </a:t>
            </a:r>
            <a:r>
              <a:rPr lang="en-US" altLang="zh-CN" sz="1800" b="0">
                <a:latin typeface="Arial" pitchFamily="34" charset="0"/>
                <a:ea typeface="宋体" pitchFamily="2" charset="-122"/>
              </a:rPr>
              <a:t>off the stack by the operating system</a:t>
            </a:r>
          </a:p>
          <a:p>
            <a:pPr lvl="1" eaLnBrk="1" hangingPunct="1"/>
            <a:endParaRPr lang="en-US" altLang="zh-CN" sz="1800" b="0">
              <a:latin typeface="Arial" pitchFamily="34" charset="0"/>
              <a:ea typeface="宋体" pitchFamily="2" charset="-122"/>
            </a:endParaRPr>
          </a:p>
          <a:p>
            <a:pPr lvl="1" eaLnBrk="1" hangingPunct="1"/>
            <a:r>
              <a:rPr lang="en-US" altLang="zh-CN" sz="1800" b="0">
                <a:latin typeface="Arial" pitchFamily="34" charset="0"/>
                <a:ea typeface="宋体" pitchFamily="2" charset="-122"/>
              </a:rPr>
              <a:t>Block and stack methods do not limit the number or length of parameters being passed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a:solidFill>
                  <a:srgbClr val="FFC000"/>
                </a:solidFill>
                <a:effectLst>
                  <a:outerShdw blurRad="38100" dist="38100" dir="2700000" algn="tl">
                    <a:srgbClr val="C0C0C0"/>
                  </a:outerShdw>
                </a:effectLst>
                <a:latin typeface="+mj-ea"/>
                <a:ea typeface="+mj-ea"/>
              </a:rPr>
              <a:t>Parameter Passing via Table</a:t>
            </a:r>
          </a:p>
        </p:txBody>
      </p:sp>
      <p:sp>
        <p:nvSpPr>
          <p:cNvPr id="2" name="内容占位符 1"/>
          <p:cNvSpPr>
            <a:spLocks noGrp="1"/>
          </p:cNvSpPr>
          <p:nvPr>
            <p:ph idx="1"/>
          </p:nvPr>
        </p:nvSpPr>
        <p:spPr/>
        <p:txBody>
          <a:bodyPr/>
          <a:lstStyle/>
          <a:p>
            <a:endParaRPr lang="zh-CN" alt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l="401" t="15260" r="603" b="15529"/>
          <a:stretch>
            <a:fillRect/>
          </a:stretch>
        </p:blipFill>
        <p:spPr bwMode="auto">
          <a:xfrm>
            <a:off x="1386840" y="1233489"/>
            <a:ext cx="7990841" cy="486879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altLang="zh-CN" dirty="0">
                <a:solidFill>
                  <a:srgbClr val="FFC000"/>
                </a:solidFill>
                <a:effectLst>
                  <a:outerShdw blurRad="38100" dist="38100" dir="2700000" algn="tl">
                    <a:srgbClr val="C0C0C0"/>
                  </a:outerShdw>
                </a:effectLst>
                <a:latin typeface="+mj-ea"/>
                <a:ea typeface="+mj-ea"/>
              </a:rPr>
              <a:t>Types of System Calls</a:t>
            </a:r>
          </a:p>
        </p:txBody>
      </p:sp>
      <p:sp>
        <p:nvSpPr>
          <p:cNvPr id="27651" name="Rectangle 4"/>
          <p:cNvSpPr>
            <a:spLocks noGrp="1" noChangeArrowheads="1"/>
          </p:cNvSpPr>
          <p:nvPr>
            <p:ph idx="1"/>
          </p:nvPr>
        </p:nvSpPr>
        <p:spPr/>
        <p:txBody>
          <a:bodyPr/>
          <a:lstStyle/>
          <a:p>
            <a:pPr eaLnBrk="1" hangingPunct="1"/>
            <a:r>
              <a:rPr lang="en-US" altLang="zh-CN" b="0" dirty="0">
                <a:latin typeface="Arial" pitchFamily="34" charset="0"/>
                <a:ea typeface="宋体" pitchFamily="2" charset="-122"/>
              </a:rPr>
              <a:t>Process control</a:t>
            </a:r>
          </a:p>
          <a:p>
            <a:pPr eaLnBrk="1" hangingPunct="1"/>
            <a:r>
              <a:rPr lang="en-US" altLang="zh-CN" b="0" dirty="0">
                <a:latin typeface="Arial" pitchFamily="34" charset="0"/>
                <a:ea typeface="宋体" pitchFamily="2" charset="-122"/>
              </a:rPr>
              <a:t>File management</a:t>
            </a:r>
          </a:p>
          <a:p>
            <a:pPr eaLnBrk="1" hangingPunct="1"/>
            <a:r>
              <a:rPr lang="en-US" altLang="zh-CN" b="0" dirty="0">
                <a:latin typeface="Arial" pitchFamily="34" charset="0"/>
                <a:ea typeface="宋体" pitchFamily="2" charset="-122"/>
              </a:rPr>
              <a:t>Device management</a:t>
            </a:r>
          </a:p>
          <a:p>
            <a:pPr eaLnBrk="1" hangingPunct="1"/>
            <a:r>
              <a:rPr lang="en-US" altLang="zh-CN" b="0" dirty="0">
                <a:latin typeface="Arial" pitchFamily="34" charset="0"/>
                <a:ea typeface="宋体" pitchFamily="2" charset="-122"/>
              </a:rPr>
              <a:t>Information maintenance</a:t>
            </a:r>
          </a:p>
          <a:p>
            <a:pPr eaLnBrk="1" hangingPunct="1"/>
            <a:r>
              <a:rPr lang="en-US" altLang="zh-CN" b="0" dirty="0">
                <a:latin typeface="Arial" pitchFamily="34" charset="0"/>
                <a:ea typeface="宋体" pitchFamily="2" charset="-122"/>
              </a:rPr>
              <a:t>Communications</a:t>
            </a:r>
          </a:p>
          <a:p>
            <a:pPr eaLnBrk="1" hangingPunct="1"/>
            <a:r>
              <a:rPr lang="en-US" altLang="en-US" dirty="0"/>
              <a:t>Protection</a:t>
            </a:r>
          </a:p>
          <a:p>
            <a:pPr eaLnBrk="1" hangingPunct="1"/>
            <a:endParaRPr lang="en-US" altLang="zh-CN" b="0" dirty="0">
              <a:latin typeface="Arial" pitchFamily="34" charset="0"/>
              <a:ea typeface="宋体" pitchFamily="2" charset="-122"/>
            </a:endParaRPr>
          </a:p>
          <a:p>
            <a:pPr eaLnBrk="1" hangingPunct="1">
              <a:buFont typeface="Monotype Sorts" pitchFamily="2" charset="2"/>
              <a:buNone/>
            </a:pPr>
            <a:endParaRPr lang="zh-CN" altLang="en-US" b="0" dirty="0">
              <a:latin typeface="Arial" pitchFamily="34" charset="0"/>
              <a:ea typeface="宋体" pitchFamily="2" charset="-122"/>
            </a:endParaRPr>
          </a:p>
        </p:txBody>
      </p:sp>
      <p:grpSp>
        <p:nvGrpSpPr>
          <p:cNvPr id="2" name="Group 5"/>
          <p:cNvGrpSpPr>
            <a:grpSpLocks/>
          </p:cNvGrpSpPr>
          <p:nvPr/>
        </p:nvGrpSpPr>
        <p:grpSpPr bwMode="auto">
          <a:xfrm>
            <a:off x="7326922" y="2816893"/>
            <a:ext cx="3650885" cy="1363916"/>
            <a:chOff x="2793" y="1630"/>
            <a:chExt cx="2391" cy="772"/>
          </a:xfrm>
        </p:grpSpPr>
        <p:pic>
          <p:nvPicPr>
            <p:cNvPr id="27653" name="Picture 6"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3" y="1822"/>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00000">
              <a:off x="3417" y="1630"/>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8"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
              <a:off x="3993" y="1872"/>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9" descr="MCj0346925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00000">
              <a:off x="4635" y="1728"/>
              <a:ext cx="56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p:cNvSpPr/>
          <p:nvPr/>
        </p:nvSpPr>
        <p:spPr>
          <a:xfrm>
            <a:off x="823926" y="4927732"/>
            <a:ext cx="10758474" cy="707886"/>
          </a:xfrm>
          <a:prstGeom prst="rect">
            <a:avLst/>
          </a:prstGeom>
        </p:spPr>
        <p:txBody>
          <a:bodyPr wrap="square">
            <a:spAutoFit/>
          </a:bodyPr>
          <a:lstStyle/>
          <a:p>
            <a:pPr marL="342900" indent="-342900" eaLnBrk="1" hangingPunct="1">
              <a:buFont typeface="Wingdings" panose="05000000000000000000" pitchFamily="2" charset="2"/>
              <a:buChar char="ü"/>
            </a:pPr>
            <a:r>
              <a:rPr lang="en-US" altLang="zh-CN" sz="2000" dirty="0">
                <a:latin typeface="楷体" panose="02010609060101010101" pitchFamily="49" charset="-122"/>
                <a:ea typeface="楷体" panose="02010609060101010101" pitchFamily="49" charset="-122"/>
              </a:rPr>
              <a:t>UNIX</a:t>
            </a:r>
            <a:r>
              <a:rPr lang="zh-CN" altLang="en-US" sz="2000" dirty="0">
                <a:latin typeface="楷体" panose="02010609060101010101" pitchFamily="49" charset="-122"/>
                <a:ea typeface="楷体" panose="02010609060101010101" pitchFamily="49" charset="-122"/>
              </a:rPr>
              <a:t>环境高级编程（第</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版），</a:t>
            </a:r>
            <a:r>
              <a:rPr lang="en-US" altLang="zh-CN" sz="2000" dirty="0" err="1">
                <a:latin typeface="楷体" panose="02010609060101010101" pitchFamily="49" charset="-122"/>
                <a:ea typeface="楷体" panose="02010609060101010101" pitchFamily="49" charset="-122"/>
                <a:hlinkClick r:id="rId3"/>
              </a:rPr>
              <a:t>W.Richard</a:t>
            </a:r>
            <a:r>
              <a:rPr lang="en-US" altLang="zh-CN" sz="2000" dirty="0">
                <a:latin typeface="楷体" panose="02010609060101010101" pitchFamily="49" charset="-122"/>
                <a:ea typeface="楷体" panose="02010609060101010101" pitchFamily="49" charset="-122"/>
                <a:hlinkClick r:id="rId3"/>
              </a:rPr>
              <a:t> Stevens</a:t>
            </a:r>
            <a:r>
              <a:rPr lang="zh-CN" altLang="en-US"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hlinkClick r:id="rId4"/>
              </a:rPr>
              <a:t>尤晋元</a:t>
            </a:r>
            <a:r>
              <a:rPr lang="zh-CN" altLang="en-US" sz="2000" dirty="0">
                <a:latin typeface="楷体" panose="02010609060101010101" pitchFamily="49" charset="-122"/>
                <a:ea typeface="楷体" panose="02010609060101010101" pitchFamily="49" charset="-122"/>
              </a:rPr>
              <a:t>译，人民邮电出版社</a:t>
            </a:r>
            <a:endParaRPr lang="en-US" altLang="zh-CN" sz="2000" dirty="0">
              <a:latin typeface="楷体" panose="02010609060101010101" pitchFamily="49" charset="-122"/>
              <a:ea typeface="楷体" panose="02010609060101010101" pitchFamily="49" charset="-122"/>
            </a:endParaRPr>
          </a:p>
          <a:p>
            <a:pPr marL="342900" indent="-342900" eaLnBrk="1" hangingPunct="1">
              <a:buFont typeface="Wingdings" panose="05000000000000000000" pitchFamily="2" charset="2"/>
              <a:buChar char="ü"/>
            </a:pPr>
            <a:r>
              <a:rPr lang="en-US" altLang="zh-CN" sz="2000" dirty="0">
                <a:latin typeface="楷体" panose="02010609060101010101" pitchFamily="49" charset="-122"/>
                <a:ea typeface="楷体" panose="02010609060101010101" pitchFamily="49" charset="-122"/>
              </a:rPr>
              <a:t>Linux/UNIX</a:t>
            </a:r>
            <a:r>
              <a:rPr lang="zh-CN" altLang="en-US" sz="2000" dirty="0">
                <a:latin typeface="楷体" panose="02010609060101010101" pitchFamily="49" charset="-122"/>
                <a:ea typeface="楷体" panose="02010609060101010101" pitchFamily="49" charset="-122"/>
              </a:rPr>
              <a:t>系统编程手册（上、下册），</a:t>
            </a:r>
            <a:r>
              <a:rPr lang="en-US" altLang="zh-CN" sz="2000" dirty="0">
                <a:latin typeface="楷体" panose="02010609060101010101" pitchFamily="49" charset="-122"/>
                <a:ea typeface="楷体" panose="02010609060101010101" pitchFamily="49" charset="-122"/>
              </a:rPr>
              <a:t>Michael </a:t>
            </a:r>
            <a:r>
              <a:rPr lang="en-US" altLang="zh-CN" sz="2000" dirty="0" err="1">
                <a:latin typeface="楷体" panose="02010609060101010101" pitchFamily="49" charset="-122"/>
                <a:ea typeface="楷体" panose="02010609060101010101" pitchFamily="49" charset="-122"/>
              </a:rPr>
              <a:t>Kerrisk</a:t>
            </a:r>
            <a:r>
              <a:rPr lang="zh-CN" altLang="en-US" sz="2000" dirty="0">
                <a:latin typeface="楷体" panose="02010609060101010101" pitchFamily="49" charset="-122"/>
                <a:ea typeface="楷体" panose="02010609060101010101" pitchFamily="49" charset="-122"/>
              </a:rPr>
              <a:t>著，孙剑等译，人民邮电出版社，</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a:t>
            </a:r>
          </a:p>
        </p:txBody>
      </p:sp>
      <p:sp>
        <p:nvSpPr>
          <p:cNvPr id="44034" name="Rectangle 4"/>
          <p:cNvSpPr>
            <a:spLocks noGrp="1" noChangeArrowheads="1"/>
          </p:cNvSpPr>
          <p:nvPr>
            <p:ph idx="1"/>
          </p:nvPr>
        </p:nvSpPr>
        <p:spPr>
          <a:xfrm>
            <a:off x="1075267" y="1233489"/>
            <a:ext cx="10507133" cy="5624511"/>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3366FF"/>
                </a:solidFill>
              </a:rPr>
              <a:t>Debugger</a:t>
            </a:r>
            <a:r>
              <a:rPr lang="en-US" altLang="en-US" dirty="0"/>
              <a:t> for determining </a:t>
            </a:r>
            <a:r>
              <a:rPr lang="en-US" altLang="en-US" b="1" dirty="0">
                <a:solidFill>
                  <a:srgbClr val="3366FF"/>
                </a:solidFill>
              </a:rPr>
              <a:t>bugs, single step </a:t>
            </a:r>
            <a:r>
              <a:rPr lang="en-US" altLang="en-US" dirty="0"/>
              <a:t>execution</a:t>
            </a:r>
          </a:p>
          <a:p>
            <a:pPr lvl="1"/>
            <a:r>
              <a:rPr lang="en-US" altLang="en-US" b="1" dirty="0">
                <a:solidFill>
                  <a:srgbClr val="3366FF"/>
                </a:solidFill>
              </a:rPr>
              <a:t>Locks</a:t>
            </a:r>
            <a:r>
              <a:rPr lang="en-US" altLang="en-US" dirty="0"/>
              <a:t> for managing access to shared data between processes</a:t>
            </a:r>
          </a:p>
        </p:txBody>
      </p:sp>
    </p:spTree>
    <p:extLst>
      <p:ext uri="{BB962C8B-B14F-4D97-AF65-F5344CB8AC3E}">
        <p14:creationId xmlns:p14="http://schemas.microsoft.com/office/powerpoint/2010/main" val="29629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b="0" dirty="0"/>
              <a:t>Objectives</a:t>
            </a:r>
          </a:p>
        </p:txBody>
      </p:sp>
      <p:sp>
        <p:nvSpPr>
          <p:cNvPr id="5123"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Identify services provided by an operating system.</a:t>
            </a:r>
          </a:p>
          <a:p>
            <a:pPr eaLnBrk="1" hangingPunct="1"/>
            <a:r>
              <a:rPr lang="en-US" altLang="zh-CN" sz="2400" b="0" dirty="0">
                <a:latin typeface="Arial" pitchFamily="34" charset="0"/>
                <a:ea typeface="宋体" pitchFamily="2" charset="-122"/>
              </a:rPr>
              <a:t>Illustrate how system calls are used to provide operating system services.</a:t>
            </a:r>
          </a:p>
          <a:p>
            <a:pPr eaLnBrk="1" hangingPunct="1"/>
            <a:r>
              <a:rPr lang="en-US" altLang="zh-CN" sz="2400" b="0" dirty="0">
                <a:latin typeface="Arial" pitchFamily="34" charset="0"/>
                <a:ea typeface="宋体" pitchFamily="2" charset="-122"/>
              </a:rPr>
              <a:t>Compare and contrast monolithic, layered, microkernel, modular, and hybrid strategies for designing operating systems.</a:t>
            </a:r>
          </a:p>
          <a:p>
            <a:pPr eaLnBrk="1" hangingPunct="1"/>
            <a:r>
              <a:rPr lang="en-US" altLang="zh-CN" sz="2400" b="0" dirty="0">
                <a:latin typeface="Arial" pitchFamily="34" charset="0"/>
                <a:ea typeface="宋体" pitchFamily="2" charset="-122"/>
              </a:rPr>
              <a:t>Illustrate the process for booting an operating system.</a:t>
            </a:r>
          </a:p>
          <a:p>
            <a:pPr eaLnBrk="1" hangingPunct="1"/>
            <a:r>
              <a:rPr lang="en-US" altLang="zh-CN" sz="2400" b="0" dirty="0">
                <a:latin typeface="Arial" pitchFamily="34" charset="0"/>
                <a:ea typeface="宋体" pitchFamily="2" charset="-122"/>
              </a:rPr>
              <a:t>Apply tools for monitoring operating system performance.</a:t>
            </a:r>
          </a:p>
          <a:p>
            <a:pPr eaLnBrk="1" hangingPunct="1"/>
            <a:r>
              <a:rPr lang="en-US" altLang="zh-CN" sz="2400" b="0">
                <a:latin typeface="Arial" pitchFamily="34" charset="0"/>
                <a:ea typeface="宋体" pitchFamily="2" charset="-122"/>
              </a:rPr>
              <a:t>Design </a:t>
            </a:r>
            <a:r>
              <a:rPr lang="en-US" altLang="zh-CN" sz="2400" b="0" dirty="0">
                <a:latin typeface="Arial" pitchFamily="34" charset="0"/>
                <a:ea typeface="宋体" pitchFamily="2" charset="-122"/>
              </a:rPr>
              <a:t>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46082" name="Rectangle 4"/>
          <p:cNvSpPr>
            <a:spLocks noGrp="1" noChangeArrowheads="1"/>
          </p:cNvSpPr>
          <p:nvPr>
            <p:ph idx="1"/>
          </p:nvPr>
        </p:nvSpPr>
        <p:spPr/>
        <p:txBody>
          <a:bodyPr/>
          <a:lstStyle/>
          <a:p>
            <a:r>
              <a:rPr lang="en-US" altLang="en-US" dirty="0"/>
              <a:t>File management</a:t>
            </a:r>
          </a:p>
          <a:p>
            <a:pPr lvl="1"/>
            <a:r>
              <a:rPr lang="en-US" altLang="en-US" dirty="0"/>
              <a:t>create file, delete file</a:t>
            </a:r>
          </a:p>
          <a:p>
            <a:pPr lvl="1"/>
            <a:r>
              <a:rPr lang="en-US" altLang="en-US" dirty="0"/>
              <a:t>open, close file</a:t>
            </a:r>
          </a:p>
          <a:p>
            <a:pPr lvl="1"/>
            <a:r>
              <a:rPr lang="en-US" altLang="en-US" dirty="0"/>
              <a:t>read, write, reposition</a:t>
            </a:r>
          </a:p>
          <a:p>
            <a:pPr lvl="1"/>
            <a:r>
              <a:rPr lang="en-US" altLang="en-US" dirty="0"/>
              <a:t>get and set file attributes</a:t>
            </a:r>
          </a:p>
          <a:p>
            <a:r>
              <a:rPr lang="en-US" altLang="en-US" dirty="0"/>
              <a:t>Device management</a:t>
            </a:r>
          </a:p>
          <a:p>
            <a:pPr lvl="1"/>
            <a:r>
              <a:rPr lang="en-US" altLang="en-US" dirty="0"/>
              <a:t>request device, release device</a:t>
            </a:r>
          </a:p>
          <a:p>
            <a:pPr lvl="1"/>
            <a:r>
              <a:rPr lang="en-US" altLang="en-US" dirty="0"/>
              <a:t>read, write, reposition</a:t>
            </a:r>
          </a:p>
          <a:p>
            <a:pPr lvl="1"/>
            <a:r>
              <a:rPr lang="en-US" altLang="en-US" dirty="0"/>
              <a:t>get device attributes, set device attributes</a:t>
            </a:r>
          </a:p>
          <a:p>
            <a:pPr lvl="1"/>
            <a:r>
              <a:rPr lang="en-US" altLang="en-US" dirty="0"/>
              <a:t>logically attach or detach devices</a:t>
            </a:r>
          </a:p>
          <a:p>
            <a:pPr lvl="1"/>
            <a:endParaRPr lang="en-US" altLang="en-US" dirty="0"/>
          </a:p>
        </p:txBody>
      </p:sp>
    </p:spTree>
    <p:extLst>
      <p:ext uri="{BB962C8B-B14F-4D97-AF65-F5344CB8AC3E}">
        <p14:creationId xmlns:p14="http://schemas.microsoft.com/office/powerpoint/2010/main" val="395695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48130" name="Rectangle 4"/>
          <p:cNvSpPr>
            <a:spLocks noGrp="1" noChangeArrowheads="1"/>
          </p:cNvSpPr>
          <p:nvPr>
            <p:ph idx="1"/>
          </p:nvPr>
        </p:nvSpPr>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3366FF"/>
                </a:solidFill>
              </a:rPr>
              <a:t>message passing model </a:t>
            </a:r>
            <a:r>
              <a:rPr lang="en-US" altLang="en-US" dirty="0"/>
              <a:t>to </a:t>
            </a:r>
            <a:r>
              <a:rPr lang="en-US" altLang="en-US" b="1" dirty="0">
                <a:solidFill>
                  <a:srgbClr val="3366FF"/>
                </a:solidFill>
              </a:rPr>
              <a:t>host name</a:t>
            </a:r>
            <a:r>
              <a:rPr lang="en-US" altLang="en-US" dirty="0"/>
              <a:t> or </a:t>
            </a:r>
            <a:r>
              <a:rPr lang="en-US" altLang="en-US" b="1" dirty="0">
                <a:solidFill>
                  <a:srgbClr val="3366FF"/>
                </a:solidFill>
              </a:rPr>
              <a:t>process name</a:t>
            </a:r>
          </a:p>
          <a:p>
            <a:pPr lvl="2"/>
            <a:r>
              <a:rPr lang="en-US" altLang="en-US" dirty="0"/>
              <a:t>From</a:t>
            </a:r>
            <a:r>
              <a:rPr lang="en-US" altLang="en-US" b="1" dirty="0">
                <a:solidFill>
                  <a:srgbClr val="3366FF"/>
                </a:solidFill>
              </a:rPr>
              <a:t> client </a:t>
            </a:r>
            <a:r>
              <a:rPr lang="en-US" altLang="en-US" dirty="0"/>
              <a:t>to</a:t>
            </a:r>
            <a:r>
              <a:rPr lang="en-US" altLang="en-US" b="1" dirty="0">
                <a:solidFill>
                  <a:srgbClr val="3366FF"/>
                </a:solidFill>
              </a:rPr>
              <a:t> server</a:t>
            </a:r>
          </a:p>
          <a:p>
            <a:pPr lvl="1"/>
            <a:r>
              <a:rPr lang="en-US" altLang="en-US" b="1" dirty="0">
                <a:solidFill>
                  <a:srgbClr val="3366FF"/>
                </a:solidFill>
              </a:rPr>
              <a:t>Shared-memory model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extLst>
      <p:ext uri="{BB962C8B-B14F-4D97-AF65-F5344CB8AC3E}">
        <p14:creationId xmlns:p14="http://schemas.microsoft.com/office/powerpoint/2010/main" val="1710863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Types of System Calls (Cont.)</a:t>
            </a:r>
          </a:p>
        </p:txBody>
      </p:sp>
      <p:sp>
        <p:nvSpPr>
          <p:cNvPr id="50178" name="Rectangle 4"/>
          <p:cNvSpPr>
            <a:spLocks noGrp="1" noChangeArrowheads="1"/>
          </p:cNvSpPr>
          <p:nvPr>
            <p:ph idx="1"/>
          </p:nvPr>
        </p:nvSpPr>
        <p:spPr/>
        <p:txBody>
          <a:bodyPr/>
          <a:lstStyle/>
          <a:p>
            <a:r>
              <a:rPr lang="en-US" altLang="en-US" dirty="0"/>
              <a:t>Protection</a:t>
            </a:r>
          </a:p>
          <a:p>
            <a:pPr lvl="1"/>
            <a:r>
              <a:rPr lang="en-US" altLang="en-US" dirty="0"/>
              <a:t>Control access to resources</a:t>
            </a:r>
          </a:p>
          <a:p>
            <a:pPr lvl="1"/>
            <a:r>
              <a:rPr lang="en-US" altLang="en-US" dirty="0"/>
              <a:t>Get and set permissions</a:t>
            </a:r>
          </a:p>
          <a:p>
            <a:pPr lvl="1"/>
            <a:r>
              <a:rPr lang="en-US" altLang="en-US" dirty="0"/>
              <a:t>Allow and deny user access</a:t>
            </a:r>
          </a:p>
          <a:p>
            <a:pPr lvl="1"/>
            <a:endParaRPr lang="en-US" altLang="en-US" dirty="0"/>
          </a:p>
        </p:txBody>
      </p:sp>
    </p:spTree>
    <p:extLst>
      <p:ext uri="{BB962C8B-B14F-4D97-AF65-F5344CB8AC3E}">
        <p14:creationId xmlns:p14="http://schemas.microsoft.com/office/powerpoint/2010/main" val="3928914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Examples of Windows and  Unix System Calls</a:t>
            </a:r>
          </a:p>
        </p:txBody>
      </p:sp>
      <p:pic>
        <p:nvPicPr>
          <p:cNvPr id="522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836" y="937845"/>
            <a:ext cx="7699111" cy="564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276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tLang="en-US" dirty="0">
                <a:solidFill>
                  <a:srgbClr val="FFC000"/>
                </a:solidFill>
                <a:effectLst>
                  <a:outerShdw blurRad="38100" dist="38100" dir="2700000" algn="tl">
                    <a:srgbClr val="C0C0C0"/>
                  </a:outerShdw>
                </a:effectLst>
                <a:latin typeface="+mj-ea"/>
                <a:ea typeface="+mj-ea"/>
              </a:rPr>
              <a:t>Standard C Library Example</a:t>
            </a:r>
          </a:p>
        </p:txBody>
      </p:sp>
      <p:sp>
        <p:nvSpPr>
          <p:cNvPr id="54274" name="Rectangle 3"/>
          <p:cNvSpPr>
            <a:spLocks noGrp="1" noChangeArrowheads="1"/>
          </p:cNvSpPr>
          <p:nvPr>
            <p:ph idx="1"/>
          </p:nvPr>
        </p:nvSpPr>
        <p:spPr/>
        <p:txBody>
          <a:bodyPr/>
          <a:lstStyle/>
          <a:p>
            <a:r>
              <a:rPr lang="en-US" altLang="en-US"/>
              <a:t>C program invoking printf() library call, which calls write() system call</a:t>
            </a: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994" y="1796416"/>
            <a:ext cx="5150166"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97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2.4 System Services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161474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System Services</a:t>
            </a:r>
          </a:p>
        </p:txBody>
      </p:sp>
      <p:sp>
        <p:nvSpPr>
          <p:cNvPr id="30723" name="Rectangle 3"/>
          <p:cNvSpPr>
            <a:spLocks noGrp="1" noChangeArrowheads="1"/>
          </p:cNvSpPr>
          <p:nvPr>
            <p:ph idx="1"/>
          </p:nvPr>
        </p:nvSpPr>
        <p:spPr/>
        <p:txBody>
          <a:bodyPr/>
          <a:lstStyle/>
          <a:p>
            <a:pPr eaLnBrk="1" hangingPunct="1"/>
            <a:r>
              <a:rPr lang="en-US" altLang="zh-CN" sz="2000" b="0" dirty="0">
                <a:latin typeface="Arial" pitchFamily="34" charset="0"/>
                <a:ea typeface="宋体" pitchFamily="2" charset="-122"/>
              </a:rPr>
              <a:t>System programs provide a convenient environment for program development and execution.  </a:t>
            </a:r>
            <a:r>
              <a:rPr lang="en-US" altLang="zh-CN" sz="2000" b="0">
                <a:latin typeface="Arial" pitchFamily="34" charset="0"/>
                <a:ea typeface="宋体" pitchFamily="2" charset="-122"/>
              </a:rPr>
              <a:t>They can be divided into:</a:t>
            </a:r>
          </a:p>
          <a:p>
            <a:pPr lvl="1" eaLnBrk="1" hangingPunct="1"/>
            <a:r>
              <a:rPr lang="en-US" altLang="zh-CN" sz="2000" b="0" dirty="0">
                <a:solidFill>
                  <a:srgbClr val="0000CC"/>
                </a:solidFill>
                <a:latin typeface="Arial" pitchFamily="34" charset="0"/>
                <a:ea typeface="宋体" pitchFamily="2" charset="-122"/>
              </a:rPr>
              <a:t>File manipulation </a:t>
            </a:r>
          </a:p>
          <a:p>
            <a:pPr lvl="1" eaLnBrk="1" hangingPunct="1"/>
            <a:r>
              <a:rPr lang="en-US" altLang="zh-CN" sz="2000" b="0" dirty="0">
                <a:solidFill>
                  <a:srgbClr val="0000CC"/>
                </a:solidFill>
                <a:latin typeface="Arial" pitchFamily="34" charset="0"/>
                <a:ea typeface="宋体" pitchFamily="2" charset="-122"/>
              </a:rPr>
              <a:t>Status information</a:t>
            </a:r>
          </a:p>
          <a:p>
            <a:pPr lvl="1" eaLnBrk="1" hangingPunct="1"/>
            <a:r>
              <a:rPr lang="en-US" altLang="zh-CN" sz="2000" b="0" dirty="0">
                <a:solidFill>
                  <a:srgbClr val="0000CC"/>
                </a:solidFill>
                <a:latin typeface="Arial" pitchFamily="34" charset="0"/>
                <a:ea typeface="宋体" pitchFamily="2" charset="-122"/>
              </a:rPr>
              <a:t>File modification</a:t>
            </a:r>
          </a:p>
          <a:p>
            <a:pPr lvl="1" eaLnBrk="1" hangingPunct="1"/>
            <a:r>
              <a:rPr lang="en-US" altLang="zh-CN" sz="2000" b="0" dirty="0">
                <a:solidFill>
                  <a:srgbClr val="0000CC"/>
                </a:solidFill>
                <a:latin typeface="Arial" pitchFamily="34" charset="0"/>
                <a:ea typeface="宋体" pitchFamily="2" charset="-122"/>
              </a:rPr>
              <a:t>Programming language support</a:t>
            </a:r>
          </a:p>
          <a:p>
            <a:pPr lvl="1" eaLnBrk="1" hangingPunct="1"/>
            <a:r>
              <a:rPr lang="en-US" altLang="zh-CN" sz="2000" b="0" dirty="0">
                <a:solidFill>
                  <a:srgbClr val="0000CC"/>
                </a:solidFill>
                <a:latin typeface="Arial" pitchFamily="34" charset="0"/>
                <a:ea typeface="宋体" pitchFamily="2" charset="-122"/>
              </a:rPr>
              <a:t>Program loading and execution</a:t>
            </a:r>
          </a:p>
          <a:p>
            <a:pPr lvl="1" eaLnBrk="1" hangingPunct="1"/>
            <a:r>
              <a:rPr lang="en-US" altLang="zh-CN" sz="2000" b="0" dirty="0">
                <a:solidFill>
                  <a:srgbClr val="0000CC"/>
                </a:solidFill>
                <a:latin typeface="Arial" pitchFamily="34" charset="0"/>
                <a:ea typeface="宋体" pitchFamily="2" charset="-122"/>
              </a:rPr>
              <a:t>Communications</a:t>
            </a:r>
          </a:p>
          <a:p>
            <a:pPr lvl="1" eaLnBrk="1" hangingPunct="1"/>
            <a:r>
              <a:rPr lang="en-US" altLang="zh-CN" sz="2000" b="0" dirty="0">
                <a:solidFill>
                  <a:srgbClr val="0000CC"/>
                </a:solidFill>
                <a:latin typeface="Arial" pitchFamily="34" charset="0"/>
                <a:ea typeface="宋体" pitchFamily="2" charset="-122"/>
              </a:rPr>
              <a:t>Application programs</a:t>
            </a:r>
          </a:p>
          <a:p>
            <a:pPr eaLnBrk="1" hangingPunct="1"/>
            <a:r>
              <a:rPr lang="en-US" altLang="zh-CN" sz="2000" b="0" dirty="0">
                <a:latin typeface="Arial" pitchFamily="34" charset="0"/>
                <a:ea typeface="宋体" pitchFamily="2" charset="-122"/>
              </a:rPr>
              <a:t>Most users’ view of the operation system is defined by system programs, not the actual system calls</a:t>
            </a:r>
          </a:p>
        </p:txBody>
      </p:sp>
      <p:sp>
        <p:nvSpPr>
          <p:cNvPr id="30724" name="AutoShape 5"/>
          <p:cNvSpPr>
            <a:spLocks noChangeArrowheads="1"/>
          </p:cNvSpPr>
          <p:nvPr/>
        </p:nvSpPr>
        <p:spPr bwMode="auto">
          <a:xfrm>
            <a:off x="6850063" y="2336801"/>
            <a:ext cx="3105150" cy="1160463"/>
          </a:xfrm>
          <a:prstGeom prst="wedgeRoundRectCallout">
            <a:avLst>
              <a:gd name="adj1" fmla="val -36963"/>
              <a:gd name="adj2" fmla="val 70657"/>
              <a:gd name="adj3" fmla="val 16667"/>
            </a:avLst>
          </a:prstGeom>
          <a:solidFill>
            <a:schemeClr val="accent1"/>
          </a:solidFill>
          <a:ln w="9525">
            <a:solidFill>
              <a:schemeClr val="tx1"/>
            </a:solidFill>
            <a:miter lim="800000"/>
            <a:headEnd/>
            <a:tailEnd/>
          </a:ln>
        </p:spPr>
        <p:txBody>
          <a:bodyPr/>
          <a:lstStyle/>
          <a:p>
            <a:pPr algn="ctr"/>
            <a:r>
              <a:rPr lang="zh-CN" altLang="en-US" sz="2400" b="1">
                <a:solidFill>
                  <a:srgbClr val="3333FF"/>
                </a:solidFill>
                <a:latin typeface="楷体_GB2312" pitchFamily="49" charset="-122"/>
                <a:ea typeface="楷体_GB2312" pitchFamily="49" charset="-122"/>
              </a:rPr>
              <a:t>如：</a:t>
            </a:r>
            <a:r>
              <a:rPr lang="en-US" altLang="zh-CN" sz="2400" b="1">
                <a:solidFill>
                  <a:srgbClr val="3333FF"/>
                </a:solidFill>
                <a:latin typeface="楷体_GB2312" pitchFamily="49" charset="-122"/>
                <a:ea typeface="楷体_GB2312" pitchFamily="49" charset="-122"/>
              </a:rPr>
              <a:t>Linux/Unix</a:t>
            </a:r>
            <a:r>
              <a:rPr lang="zh-CN" altLang="en-US" sz="2400" b="1">
                <a:solidFill>
                  <a:srgbClr val="3333FF"/>
                </a:solidFill>
                <a:latin typeface="楷体_GB2312" pitchFamily="49" charset="-122"/>
                <a:ea typeface="楷体_GB2312" pitchFamily="49" charset="-122"/>
              </a:rPr>
              <a:t>各种命令（程序）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b="0" dirty="0"/>
              <a:t>System Services (cont.)</a:t>
            </a:r>
          </a:p>
        </p:txBody>
      </p:sp>
      <p:sp>
        <p:nvSpPr>
          <p:cNvPr id="31747" name="Rectangle 3"/>
          <p:cNvSpPr>
            <a:spLocks noGrp="1" noChangeArrowheads="1"/>
          </p:cNvSpPr>
          <p:nvPr>
            <p:ph idx="1"/>
          </p:nvPr>
        </p:nvSpPr>
        <p:spPr/>
        <p:txBody>
          <a:bodyPr/>
          <a:lstStyle/>
          <a:p>
            <a:pPr eaLnBrk="1" hangingPunct="1"/>
            <a:r>
              <a:rPr lang="en-US" altLang="zh-CN" sz="2000" b="0" dirty="0">
                <a:latin typeface="Arial" pitchFamily="34" charset="0"/>
                <a:ea typeface="宋体" pitchFamily="2" charset="-122"/>
              </a:rPr>
              <a:t>Provide a convenient environment for program development and execution</a:t>
            </a:r>
          </a:p>
          <a:p>
            <a:pPr lvl="1" eaLnBrk="1" hangingPunct="1"/>
            <a:r>
              <a:rPr lang="en-US" altLang="zh-CN" sz="2000" b="0" dirty="0">
                <a:latin typeface="Arial" pitchFamily="34" charset="0"/>
                <a:ea typeface="宋体" pitchFamily="2" charset="-122"/>
              </a:rPr>
              <a:t>Some of them are simply user interfaces to system calls; others are considerably more complex</a:t>
            </a:r>
          </a:p>
          <a:p>
            <a:pPr eaLnBrk="1" hangingPunct="1"/>
            <a:r>
              <a:rPr lang="en-US" altLang="zh-CN" sz="2000" b="0" dirty="0">
                <a:solidFill>
                  <a:srgbClr val="FF0000"/>
                </a:solidFill>
                <a:latin typeface="Arial" pitchFamily="34" charset="0"/>
                <a:ea typeface="宋体" pitchFamily="2" charset="-122"/>
              </a:rPr>
              <a:t>File management</a:t>
            </a:r>
            <a:r>
              <a:rPr lang="en-US" altLang="zh-CN" sz="2000" b="0" dirty="0">
                <a:latin typeface="Arial" pitchFamily="34" charset="0"/>
                <a:ea typeface="宋体" pitchFamily="2" charset="-122"/>
              </a:rPr>
              <a:t> - </a:t>
            </a:r>
            <a:r>
              <a:rPr lang="en-US" altLang="zh-CN" sz="2000" b="0" dirty="0">
                <a:solidFill>
                  <a:srgbClr val="3333FF"/>
                </a:solidFill>
                <a:latin typeface="Arial" pitchFamily="34" charset="0"/>
                <a:ea typeface="宋体" pitchFamily="2" charset="-122"/>
              </a:rPr>
              <a:t>Create, delete, copy, rename, print, dump, list, and generally manipulate files and directories</a:t>
            </a:r>
          </a:p>
          <a:p>
            <a:pPr eaLnBrk="1" hangingPunct="1"/>
            <a:r>
              <a:rPr lang="en-US" altLang="zh-CN" sz="2000" b="0" dirty="0">
                <a:solidFill>
                  <a:srgbClr val="FF0000"/>
                </a:solidFill>
                <a:latin typeface="Arial" pitchFamily="34" charset="0"/>
                <a:ea typeface="宋体" pitchFamily="2" charset="-122"/>
              </a:rPr>
              <a:t>Status information</a:t>
            </a:r>
          </a:p>
          <a:p>
            <a:pPr lvl="1" eaLnBrk="1" hangingPunct="1"/>
            <a:r>
              <a:rPr lang="en-US" altLang="zh-CN" sz="2000" b="0" dirty="0">
                <a:latin typeface="Arial" pitchFamily="34" charset="0"/>
                <a:ea typeface="宋体" pitchFamily="2" charset="-122"/>
              </a:rPr>
              <a:t>Some ask the system for info - date, time, amount of available memory, disk space, number of users</a:t>
            </a:r>
          </a:p>
          <a:p>
            <a:pPr lvl="1" eaLnBrk="1" hangingPunct="1"/>
            <a:r>
              <a:rPr lang="en-US" altLang="zh-CN" sz="2000" b="0" dirty="0">
                <a:latin typeface="Arial" pitchFamily="34" charset="0"/>
                <a:ea typeface="宋体" pitchFamily="2" charset="-122"/>
              </a:rPr>
              <a:t>Others provide detailed performance, logging, and debugging information</a:t>
            </a:r>
          </a:p>
          <a:p>
            <a:pPr lvl="1" eaLnBrk="1" hangingPunct="1"/>
            <a:r>
              <a:rPr lang="en-US" altLang="zh-CN" sz="2000" b="0" dirty="0">
                <a:latin typeface="Arial" pitchFamily="34" charset="0"/>
                <a:ea typeface="宋体" pitchFamily="2" charset="-122"/>
              </a:rPr>
              <a:t>Typically, these programs format and print the output to the terminal or other output devices</a:t>
            </a:r>
          </a:p>
          <a:p>
            <a:pPr lvl="1" eaLnBrk="1" hangingPunct="1"/>
            <a:r>
              <a:rPr lang="en-US" altLang="zh-CN" sz="2000" b="0" dirty="0">
                <a:latin typeface="Arial" pitchFamily="34" charset="0"/>
                <a:ea typeface="宋体" pitchFamily="2" charset="-122"/>
              </a:rPr>
              <a:t>Some systems implement  a registry - used to store and retrieve configuration information</a:t>
            </a:r>
          </a:p>
          <a:p>
            <a:pPr eaLnBrk="1" hangingPunct="1">
              <a:buFont typeface="Monotype Sorts" pitchFamily="2" charset="2"/>
              <a:buNone/>
            </a:pPr>
            <a:endParaRPr lang="en-US" altLang="zh-CN" sz="1800" b="0" dirty="0">
              <a:latin typeface="Arial" pitchFamily="34" charset="0"/>
              <a:ea typeface="宋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b="0" dirty="0"/>
              <a:t>System Services (cont.)</a:t>
            </a:r>
          </a:p>
        </p:txBody>
      </p:sp>
      <p:sp>
        <p:nvSpPr>
          <p:cNvPr id="32771" name="Rectangle 3"/>
          <p:cNvSpPr>
            <a:spLocks noGrp="1" noChangeArrowheads="1"/>
          </p:cNvSpPr>
          <p:nvPr>
            <p:ph idx="1"/>
          </p:nvPr>
        </p:nvSpPr>
        <p:spPr/>
        <p:txBody>
          <a:bodyPr/>
          <a:lstStyle/>
          <a:p>
            <a:pPr eaLnBrk="1" hangingPunct="1"/>
            <a:r>
              <a:rPr lang="en-US" altLang="zh-CN" sz="1800" b="0">
                <a:solidFill>
                  <a:srgbClr val="FF0000"/>
                </a:solidFill>
                <a:latin typeface="Arial" pitchFamily="34" charset="0"/>
                <a:ea typeface="宋体" pitchFamily="2" charset="-122"/>
              </a:rPr>
              <a:t>File modification</a:t>
            </a:r>
          </a:p>
          <a:p>
            <a:pPr lvl="1" eaLnBrk="1" hangingPunct="1"/>
            <a:r>
              <a:rPr lang="en-US" altLang="zh-CN" sz="1800" b="0">
                <a:latin typeface="Arial" pitchFamily="34" charset="0"/>
                <a:ea typeface="宋体" pitchFamily="2" charset="-122"/>
              </a:rPr>
              <a:t>Text editors to create and modify files</a:t>
            </a:r>
          </a:p>
          <a:p>
            <a:pPr lvl="1" eaLnBrk="1" hangingPunct="1"/>
            <a:r>
              <a:rPr lang="en-US" altLang="zh-CN" sz="1800" b="0">
                <a:latin typeface="Arial" pitchFamily="34" charset="0"/>
                <a:ea typeface="宋体" pitchFamily="2" charset="-122"/>
              </a:rPr>
              <a:t>Special commands to search contents of files or perform transformations of the text</a:t>
            </a:r>
          </a:p>
          <a:p>
            <a:pPr eaLnBrk="1" hangingPunct="1"/>
            <a:r>
              <a:rPr lang="en-US" altLang="zh-CN" sz="1800" b="0">
                <a:solidFill>
                  <a:srgbClr val="FF0000"/>
                </a:solidFill>
                <a:latin typeface="Arial" pitchFamily="34" charset="0"/>
                <a:ea typeface="宋体" pitchFamily="2" charset="-122"/>
              </a:rPr>
              <a:t>Programming-language support</a:t>
            </a:r>
            <a:r>
              <a:rPr lang="en-US" altLang="zh-CN" sz="1800" b="0">
                <a:latin typeface="Arial" pitchFamily="34" charset="0"/>
                <a:ea typeface="宋体" pitchFamily="2" charset="-122"/>
              </a:rPr>
              <a:t> - Compilers, assemblers, debuggers and interpreters sometimes provided</a:t>
            </a:r>
          </a:p>
          <a:p>
            <a:pPr eaLnBrk="1" hangingPunct="1"/>
            <a:r>
              <a:rPr lang="en-US" altLang="zh-CN" sz="1800" b="0">
                <a:solidFill>
                  <a:srgbClr val="FF0000"/>
                </a:solidFill>
                <a:latin typeface="Arial" pitchFamily="34" charset="0"/>
                <a:ea typeface="宋体" pitchFamily="2" charset="-122"/>
              </a:rPr>
              <a:t>Program loading and execution-</a:t>
            </a:r>
            <a:r>
              <a:rPr lang="en-US" altLang="zh-CN" sz="1800" b="0">
                <a:latin typeface="Arial" pitchFamily="34" charset="0"/>
                <a:ea typeface="宋体" pitchFamily="2" charset="-122"/>
              </a:rPr>
              <a:t> Absolute loaders, relocatable loaders, linkage editors, and overlay-loaders, debugging systems for higher-level and machine language</a:t>
            </a:r>
          </a:p>
          <a:p>
            <a:pPr eaLnBrk="1" hangingPunct="1"/>
            <a:r>
              <a:rPr lang="en-US" altLang="zh-CN" sz="1800" b="0">
                <a:solidFill>
                  <a:srgbClr val="FF0000"/>
                </a:solidFill>
                <a:latin typeface="Arial" pitchFamily="34" charset="0"/>
                <a:ea typeface="宋体" pitchFamily="2" charset="-122"/>
              </a:rPr>
              <a:t>Communications</a:t>
            </a:r>
            <a:r>
              <a:rPr lang="en-US" altLang="zh-CN" sz="1800" b="0">
                <a:latin typeface="Arial" pitchFamily="34" charset="0"/>
                <a:ea typeface="宋体" pitchFamily="2" charset="-122"/>
              </a:rPr>
              <a:t> - Provide the mechanism for creating virtual connections among processes, users, and computer systems</a:t>
            </a:r>
          </a:p>
          <a:p>
            <a:pPr lvl="1" eaLnBrk="1" hangingPunct="1"/>
            <a:r>
              <a:rPr lang="en-US" altLang="zh-CN" sz="1800" b="0">
                <a:latin typeface="Arial" pitchFamily="34" charset="0"/>
                <a:ea typeface="宋体" pitchFamily="2" charset="-122"/>
              </a:rPr>
              <a:t>Allow users to send messages to one another’s screens, browse web pages, send electronic-mail messages, log in remotely, transfer files from one machine to another</a:t>
            </a:r>
          </a:p>
          <a:p>
            <a:pPr eaLnBrk="1" hangingPunct="1"/>
            <a:endParaRPr lang="zh-CN" altLang="en-US" sz="1800" b="0">
              <a:latin typeface="Arial" pitchFamily="34" charset="0"/>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en-US"/>
              <a:t>System Services (Cont.)</a:t>
            </a:r>
          </a:p>
        </p:txBody>
      </p:sp>
      <p:sp>
        <p:nvSpPr>
          <p:cNvPr id="64514" name="Rectangle 3"/>
          <p:cNvSpPr>
            <a:spLocks noGrp="1" noChangeArrowheads="1"/>
          </p:cNvSpPr>
          <p:nvPr>
            <p:ph idx="1"/>
          </p:nvPr>
        </p:nvSpPr>
        <p:spPr>
          <a:xfrm>
            <a:off x="1075267" y="1233489"/>
            <a:ext cx="10507133" cy="4938711"/>
          </a:xfrm>
        </p:spPr>
        <p:txBody>
          <a:bodyPr/>
          <a:lstStyle/>
          <a:p>
            <a:pPr>
              <a:lnSpc>
                <a:spcPct val="90000"/>
              </a:lnSpc>
            </a:pPr>
            <a:r>
              <a:rPr lang="en-US" altLang="en-US" b="1" dirty="0"/>
              <a:t>Background Services</a:t>
            </a:r>
          </a:p>
          <a:p>
            <a:pPr lvl="1">
              <a:lnSpc>
                <a:spcPct val="90000"/>
              </a:lnSpc>
            </a:pPr>
            <a:r>
              <a:rPr lang="en-US" altLang="en-US" sz="2000" dirty="0"/>
              <a:t>Launch at boot time</a:t>
            </a:r>
          </a:p>
          <a:p>
            <a:pPr lvl="2">
              <a:lnSpc>
                <a:spcPct val="90000"/>
              </a:lnSpc>
            </a:pPr>
            <a:r>
              <a:rPr lang="en-US" altLang="en-US" sz="1800" dirty="0"/>
              <a:t>Some for system startup, then terminate</a:t>
            </a:r>
          </a:p>
          <a:p>
            <a:pPr lvl="2">
              <a:lnSpc>
                <a:spcPct val="90000"/>
              </a:lnSpc>
            </a:pPr>
            <a:r>
              <a:rPr lang="en-US" altLang="en-US" sz="18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3366FF"/>
                </a:solidFill>
              </a:rPr>
              <a:t>services</a:t>
            </a:r>
            <a:r>
              <a:rPr lang="en-US" altLang="en-US" sz="2000" dirty="0"/>
              <a:t>, </a:t>
            </a:r>
            <a:r>
              <a:rPr lang="en-US" altLang="en-US" sz="2000" b="1" dirty="0">
                <a:solidFill>
                  <a:srgbClr val="3366FF"/>
                </a:solidFill>
              </a:rPr>
              <a:t>subsystems</a:t>
            </a:r>
            <a:r>
              <a:rPr lang="en-US" altLang="en-US" sz="2000" dirty="0"/>
              <a:t>, </a:t>
            </a:r>
            <a:r>
              <a:rPr lang="en-US" altLang="en-US" sz="2000" b="1" dirty="0">
                <a:solidFill>
                  <a:srgbClr val="3366FF"/>
                </a:solidFill>
              </a:rPr>
              <a:t>daemons</a:t>
            </a:r>
            <a:r>
              <a:rPr lang="en-US" altLang="en-US" sz="2000" dirty="0"/>
              <a:t> </a:t>
            </a:r>
            <a:endParaRPr lang="en-US" altLang="en-US" sz="2000"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extLst>
      <p:ext uri="{BB962C8B-B14F-4D97-AF65-F5344CB8AC3E}">
        <p14:creationId xmlns:p14="http://schemas.microsoft.com/office/powerpoint/2010/main" val="40530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2.1 Operating System Services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297781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2.5 Linkers and Loaders</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4873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noChangeArrowheads="1"/>
          </p:cNvSpPr>
          <p:nvPr>
            <p:ph type="title"/>
          </p:nvPr>
        </p:nvSpPr>
        <p:spPr/>
        <p:txBody>
          <a:bodyPr/>
          <a:lstStyle/>
          <a:p>
            <a:r>
              <a:rPr lang="en-US" altLang="zh-CN"/>
              <a:t>Linkers and Loaders</a:t>
            </a:r>
          </a:p>
        </p:txBody>
      </p:sp>
      <p:sp>
        <p:nvSpPr>
          <p:cNvPr id="117762" name="Content Placeholder 2"/>
          <p:cNvSpPr>
            <a:spLocks noGrp="1" noChangeArrowheads="1"/>
          </p:cNvSpPr>
          <p:nvPr>
            <p:ph idx="1"/>
          </p:nvPr>
        </p:nvSpPr>
        <p:spPr>
          <a:xfrm>
            <a:off x="842433" y="1050609"/>
            <a:ext cx="10507133" cy="4530725"/>
          </a:xfrm>
        </p:spPr>
        <p:txBody>
          <a:bodyPr/>
          <a:lstStyle/>
          <a:p>
            <a:r>
              <a:rPr lang="en-US" altLang="zh-CN" dirty="0"/>
              <a:t>Source code compiled into object files designed to be loaded into any physical memory location – </a:t>
            </a:r>
            <a:r>
              <a:rPr lang="en-US" altLang="zh-CN" b="1" dirty="0">
                <a:solidFill>
                  <a:srgbClr val="3366FF"/>
                </a:solidFill>
              </a:rPr>
              <a:t>relocatable object file</a:t>
            </a:r>
          </a:p>
          <a:p>
            <a:r>
              <a:rPr lang="en-US" altLang="zh-CN" b="1" dirty="0">
                <a:solidFill>
                  <a:srgbClr val="3366FF"/>
                </a:solidFill>
              </a:rPr>
              <a:t>Linker </a:t>
            </a:r>
            <a:r>
              <a:rPr lang="en-US" altLang="zh-CN" dirty="0"/>
              <a:t>combines these into single binary </a:t>
            </a:r>
            <a:r>
              <a:rPr lang="en-US" altLang="zh-CN" b="1" dirty="0">
                <a:solidFill>
                  <a:srgbClr val="3366FF"/>
                </a:solidFill>
              </a:rPr>
              <a:t>executable</a:t>
            </a:r>
            <a:r>
              <a:rPr lang="en-US" altLang="zh-CN" dirty="0"/>
              <a:t> file</a:t>
            </a:r>
          </a:p>
          <a:p>
            <a:pPr lvl="1"/>
            <a:r>
              <a:rPr lang="en-US" altLang="zh-CN" dirty="0"/>
              <a:t>Also brings in libraries</a:t>
            </a:r>
          </a:p>
          <a:p>
            <a:r>
              <a:rPr lang="en-US" altLang="zh-CN" dirty="0"/>
              <a:t>Program resides on secondary storage as binary executable</a:t>
            </a:r>
          </a:p>
          <a:p>
            <a:r>
              <a:rPr lang="en-US" altLang="zh-CN" dirty="0"/>
              <a:t>Must be brought into memory by </a:t>
            </a:r>
            <a:r>
              <a:rPr lang="en-US" altLang="zh-CN" b="1" dirty="0">
                <a:solidFill>
                  <a:srgbClr val="3366FF"/>
                </a:solidFill>
              </a:rPr>
              <a:t>loader</a:t>
            </a:r>
            <a:r>
              <a:rPr lang="en-US" altLang="zh-CN" dirty="0"/>
              <a:t> to be executed</a:t>
            </a:r>
          </a:p>
          <a:p>
            <a:pPr lvl="1"/>
            <a:r>
              <a:rPr lang="en-US" altLang="zh-CN" b="1" dirty="0">
                <a:solidFill>
                  <a:srgbClr val="3366FF"/>
                </a:solidFill>
              </a:rPr>
              <a:t>Relocation</a:t>
            </a:r>
            <a:r>
              <a:rPr lang="en-US" altLang="zh-CN" dirty="0"/>
              <a:t> assigns final addresses to program parts and adjusts code and data in program to match those addresses</a:t>
            </a:r>
          </a:p>
        </p:txBody>
      </p:sp>
    </p:spTree>
    <p:extLst>
      <p:ext uri="{BB962C8B-B14F-4D97-AF65-F5344CB8AC3E}">
        <p14:creationId xmlns:p14="http://schemas.microsoft.com/office/powerpoint/2010/main" val="1092350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noChangeArrowheads="1"/>
          </p:cNvSpPr>
          <p:nvPr>
            <p:ph type="title"/>
          </p:nvPr>
        </p:nvSpPr>
        <p:spPr/>
        <p:txBody>
          <a:bodyPr/>
          <a:lstStyle/>
          <a:p>
            <a:r>
              <a:rPr lang="en-US" altLang="zh-CN"/>
              <a:t>Linkers and Loaders</a:t>
            </a:r>
          </a:p>
        </p:txBody>
      </p:sp>
      <p:sp>
        <p:nvSpPr>
          <p:cNvPr id="117762" name="Content Placeholder 2"/>
          <p:cNvSpPr>
            <a:spLocks noGrp="1" noChangeArrowheads="1"/>
          </p:cNvSpPr>
          <p:nvPr>
            <p:ph idx="1"/>
          </p:nvPr>
        </p:nvSpPr>
        <p:spPr>
          <a:xfrm>
            <a:off x="842433" y="1050609"/>
            <a:ext cx="10507133" cy="4530725"/>
          </a:xfrm>
        </p:spPr>
        <p:txBody>
          <a:bodyPr/>
          <a:lstStyle/>
          <a:p>
            <a:r>
              <a:rPr lang="en-US" altLang="zh-CN" dirty="0"/>
              <a:t>Modern general purpose systems don’t link libraries into executables</a:t>
            </a:r>
          </a:p>
          <a:p>
            <a:pPr lvl="1"/>
            <a:r>
              <a:rPr lang="en-US" altLang="zh-CN" sz="2000" dirty="0"/>
              <a:t>Rather, </a:t>
            </a:r>
            <a:r>
              <a:rPr lang="en-US" altLang="zh-CN" sz="2000" b="1" dirty="0">
                <a:solidFill>
                  <a:srgbClr val="3366FF"/>
                </a:solidFill>
              </a:rPr>
              <a:t>dynamically linked libraries </a:t>
            </a:r>
            <a:r>
              <a:rPr lang="en-US" altLang="zh-CN" sz="2000" dirty="0"/>
              <a:t>(in Windows, </a:t>
            </a:r>
            <a:r>
              <a:rPr lang="en-US" altLang="zh-CN" sz="2000" b="1" dirty="0">
                <a:solidFill>
                  <a:srgbClr val="3366FF"/>
                </a:solidFill>
              </a:rPr>
              <a:t>DLLs</a:t>
            </a:r>
            <a:r>
              <a:rPr lang="en-US" altLang="zh-CN" sz="2000" dirty="0"/>
              <a:t>) are loaded as needed, shared by all that use the same version of that same library (loaded once)</a:t>
            </a:r>
          </a:p>
          <a:p>
            <a:r>
              <a:rPr lang="en-US" altLang="zh-CN" dirty="0"/>
              <a:t>Object, executable files have standard formats, so operating system knows how to load and start them</a:t>
            </a:r>
          </a:p>
        </p:txBody>
      </p:sp>
    </p:spTree>
    <p:extLst>
      <p:ext uri="{BB962C8B-B14F-4D97-AF65-F5344CB8AC3E}">
        <p14:creationId xmlns:p14="http://schemas.microsoft.com/office/powerpoint/2010/main" val="2193361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noChangeArrowheads="1"/>
          </p:cNvSpPr>
          <p:nvPr>
            <p:ph type="title"/>
          </p:nvPr>
        </p:nvSpPr>
        <p:spPr/>
        <p:txBody>
          <a:bodyPr/>
          <a:lstStyle/>
          <a:p>
            <a:r>
              <a:rPr lang="en-US" altLang="zh-CN"/>
              <a:t>The Role of the Linker and Loader</a:t>
            </a:r>
          </a:p>
        </p:txBody>
      </p:sp>
      <p:pic>
        <p:nvPicPr>
          <p:cNvPr id="118786" name="Content Placeholder 6"/>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990532" y="1189674"/>
            <a:ext cx="4995227" cy="5267100"/>
          </a:xfrm>
        </p:spPr>
      </p:pic>
    </p:spTree>
    <p:extLst>
      <p:ext uri="{BB962C8B-B14F-4D97-AF65-F5344CB8AC3E}">
        <p14:creationId xmlns:p14="http://schemas.microsoft.com/office/powerpoint/2010/main" val="2543119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2.6 Why Applications Are Operating-System Specific</a:t>
            </a:r>
            <a:br>
              <a:rPr lang="en-US" altLang="zh-CN" dirty="0">
                <a:solidFill>
                  <a:srgbClr val="006699"/>
                </a:solidFill>
                <a:latin typeface="+mj-lt"/>
                <a:ea typeface="MS PGothic" pitchFamily="34" charset="-128"/>
                <a:cs typeface="ＭＳ Ｐゴシック" charset="-128"/>
              </a:rPr>
            </a:br>
            <a:r>
              <a:rPr lang="en-US" altLang="zh-CN" sz="3200" dirty="0">
                <a:solidFill>
                  <a:srgbClr val="7030A0"/>
                </a:solidFill>
                <a:latin typeface="楷体" panose="02010609060101010101" pitchFamily="49" charset="-122"/>
                <a:ea typeface="楷体" panose="02010609060101010101" pitchFamily="49" charset="-122"/>
                <a:cs typeface="ＭＳ Ｐゴシック" charset="-128"/>
              </a:rPr>
              <a:t>(</a:t>
            </a:r>
            <a:r>
              <a:rPr lang="zh-CN" altLang="en-US" sz="3200" dirty="0">
                <a:solidFill>
                  <a:srgbClr val="7030A0"/>
                </a:solidFill>
                <a:latin typeface="楷体" panose="02010609060101010101" pitchFamily="49" charset="-122"/>
                <a:ea typeface="楷体" panose="02010609060101010101" pitchFamily="49" charset="-122"/>
                <a:cs typeface="ＭＳ Ｐゴシック" charset="-128"/>
              </a:rPr>
              <a:t>为什么应用程序只运行在特定的操作系统上</a:t>
            </a:r>
            <a:r>
              <a:rPr lang="en-US" altLang="zh-CN" sz="3200" dirty="0">
                <a:solidFill>
                  <a:srgbClr val="7030A0"/>
                </a:solidFill>
                <a:latin typeface="楷体" panose="02010609060101010101" pitchFamily="49" charset="-122"/>
                <a:ea typeface="楷体" panose="02010609060101010101" pitchFamily="49" charset="-122"/>
                <a:cs typeface="ＭＳ Ｐゴシック" charset="-128"/>
              </a:rPr>
              <a:t>)</a:t>
            </a:r>
            <a:endParaRPr lang="zh-CN" altLang="en-US" sz="3200" dirty="0">
              <a:solidFill>
                <a:srgbClr val="7030A0"/>
              </a:solidFill>
              <a:latin typeface="楷体" panose="02010609060101010101" pitchFamily="49" charset="-122"/>
              <a:ea typeface="楷体" panose="02010609060101010101" pitchFamily="49" charset="-122"/>
              <a:cs typeface="ＭＳ Ｐゴシック" charset="-128"/>
            </a:endParaRPr>
          </a:p>
        </p:txBody>
      </p:sp>
    </p:spTree>
    <p:extLst>
      <p:ext uri="{BB962C8B-B14F-4D97-AF65-F5344CB8AC3E}">
        <p14:creationId xmlns:p14="http://schemas.microsoft.com/office/powerpoint/2010/main" val="2672935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lstStyle/>
          <a:p>
            <a:pPr eaLnBrk="1" hangingPunct="1"/>
            <a:r>
              <a:rPr lang="en-US" altLang="en-US" sz="2400" dirty="0"/>
              <a:t>Why Applications are Operating System Specific</a:t>
            </a:r>
          </a:p>
        </p:txBody>
      </p:sp>
      <p:sp>
        <p:nvSpPr>
          <p:cNvPr id="66563" name="Rectangle 1027"/>
          <p:cNvSpPr>
            <a:spLocks noGrp="1" noChangeArrowheads="1"/>
          </p:cNvSpPr>
          <p:nvPr>
            <p:ph idx="1"/>
          </p:nvPr>
        </p:nvSpPr>
        <p:spPr>
          <a:xfrm>
            <a:off x="842433" y="1172529"/>
            <a:ext cx="10507133" cy="4999671"/>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a:t>
            </a:r>
            <a:r>
              <a:rPr lang="en-US" altLang="en-US" dirty="0" err="1"/>
              <a:t>etc</a:t>
            </a:r>
            <a:endParaRPr lang="en-US" altLang="en-US" dirty="0"/>
          </a:p>
          <a:p>
            <a:r>
              <a:rPr lang="en-US" altLang="en-US" b="1"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p:txBody>
      </p:sp>
      <p:sp>
        <p:nvSpPr>
          <p:cNvPr id="2" name="矩形 1"/>
          <p:cNvSpPr/>
          <p:nvPr/>
        </p:nvSpPr>
        <p:spPr>
          <a:xfrm>
            <a:off x="7461681" y="2730987"/>
            <a:ext cx="3703624" cy="707886"/>
          </a:xfrm>
          <a:prstGeom prst="rect">
            <a:avLst/>
          </a:prstGeom>
        </p:spPr>
        <p:txBody>
          <a:bodyPr wrap="square">
            <a:spAutoFit/>
          </a:bodyPr>
          <a:lstStyle/>
          <a:p>
            <a:r>
              <a:rPr lang="zh-CN" altLang="en-US" sz="2000" dirty="0">
                <a:solidFill>
                  <a:srgbClr val="7030A0"/>
                </a:solidFill>
                <a:latin typeface="楷体" panose="02010609060101010101" pitchFamily="49" charset="-122"/>
                <a:ea typeface="楷体" panose="02010609060101010101" pitchFamily="49" charset="-122"/>
                <a:cs typeface="ＭＳ Ｐゴシック" charset="-128"/>
              </a:rPr>
              <a:t>同一个应用程序如何在不同的操作系统上运行？</a:t>
            </a:r>
            <a:endParaRPr lang="zh-CN" altLang="en-US" sz="2000" dirty="0"/>
          </a:p>
        </p:txBody>
      </p:sp>
    </p:spTree>
    <p:extLst>
      <p:ext uri="{BB962C8B-B14F-4D97-AF65-F5344CB8AC3E}">
        <p14:creationId xmlns:p14="http://schemas.microsoft.com/office/powerpoint/2010/main" val="721790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lstStyle/>
          <a:p>
            <a:pPr eaLnBrk="1" hangingPunct="1"/>
            <a:r>
              <a:rPr lang="en-US" altLang="en-US" sz="2400"/>
              <a:t>Why Applications are Operating System Specific</a:t>
            </a:r>
          </a:p>
        </p:txBody>
      </p:sp>
      <p:sp>
        <p:nvSpPr>
          <p:cNvPr id="66563" name="Rectangle 1027"/>
          <p:cNvSpPr>
            <a:spLocks noGrp="1" noChangeArrowheads="1"/>
          </p:cNvSpPr>
          <p:nvPr>
            <p:ph idx="1"/>
          </p:nvPr>
        </p:nvSpPr>
        <p:spPr>
          <a:xfrm>
            <a:off x="842433" y="1172529"/>
            <a:ext cx="10507133" cy="4530725"/>
          </a:xfrm>
        </p:spPr>
        <p:txBody>
          <a:bodyPr/>
          <a:lstStyle/>
          <a:p>
            <a:r>
              <a:rPr lang="en-US" altLang="en-US" b="1" dirty="0">
                <a:solidFill>
                  <a:srgbClr val="3366FF"/>
                </a:solidFill>
              </a:rPr>
              <a:t>Application Binary Interface </a:t>
            </a:r>
            <a:r>
              <a:rPr lang="en-US" altLang="en-US" dirty="0"/>
              <a:t>(</a:t>
            </a:r>
            <a:r>
              <a:rPr lang="en-US" altLang="en-US" b="1" dirty="0">
                <a:solidFill>
                  <a:srgbClr val="3366FF"/>
                </a:solidFill>
              </a:rPr>
              <a:t>ABI</a:t>
            </a:r>
            <a:r>
              <a:rPr lang="en-US" altLang="en-US" dirty="0"/>
              <a:t>) is architecture equivalent of API, defines how different components of binary code can interface for a given operating system on a given architecture, CPU, </a:t>
            </a:r>
            <a:r>
              <a:rPr lang="en-US" altLang="en-US" dirty="0" err="1"/>
              <a:t>etc</a:t>
            </a:r>
            <a:r>
              <a:rPr lang="en-US" altLang="en-US" dirty="0"/>
              <a:t> </a:t>
            </a:r>
          </a:p>
        </p:txBody>
      </p:sp>
    </p:spTree>
    <p:extLst>
      <p:ext uri="{BB962C8B-B14F-4D97-AF65-F5344CB8AC3E}">
        <p14:creationId xmlns:p14="http://schemas.microsoft.com/office/powerpoint/2010/main" val="2767922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2.7 Operating-System Design and Implementation</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707587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p:txBody>
          <a:bodyPr/>
          <a:lstStyle/>
          <a:p>
            <a:pPr eaLnBrk="1" hangingPunct="1">
              <a:defRPr/>
            </a:pPr>
            <a:r>
              <a:rPr lang="en-US" altLang="zh-CN" sz="2800" b="0" dirty="0">
                <a:solidFill>
                  <a:srgbClr val="FF0000"/>
                </a:solidFill>
                <a:effectLst>
                  <a:outerShdw blurRad="38100" dist="38100" dir="2700000" algn="tl">
                    <a:srgbClr val="C0C0C0"/>
                  </a:outerShdw>
                </a:effectLst>
                <a:ea typeface="宋体" charset="-122"/>
              </a:rPr>
              <a:t>Operating System Design and Implementation</a:t>
            </a:r>
          </a:p>
        </p:txBody>
      </p:sp>
      <p:sp>
        <p:nvSpPr>
          <p:cNvPr id="33795" name="Rectangle 1027"/>
          <p:cNvSpPr>
            <a:spLocks noGrp="1" noChangeArrowheads="1"/>
          </p:cNvSpPr>
          <p:nvPr>
            <p:ph idx="1"/>
          </p:nvPr>
        </p:nvSpPr>
        <p:spPr/>
        <p:txBody>
          <a:bodyPr/>
          <a:lstStyle/>
          <a:p>
            <a:pPr eaLnBrk="1" hangingPunct="1"/>
            <a:r>
              <a:rPr lang="en-US" altLang="zh-CN" sz="1800" b="0">
                <a:latin typeface="Arial" pitchFamily="34" charset="0"/>
                <a:ea typeface="宋体" pitchFamily="2" charset="-122"/>
              </a:rPr>
              <a:t>Design and Implementation of OS not “solvable”, but some approaches have proven successful</a:t>
            </a:r>
          </a:p>
          <a:p>
            <a:pPr eaLnBrk="1" hangingPunct="1"/>
            <a:r>
              <a:rPr lang="en-US" altLang="zh-CN" sz="1800" b="0">
                <a:latin typeface="Arial" pitchFamily="34" charset="0"/>
                <a:ea typeface="宋体" pitchFamily="2" charset="-122"/>
              </a:rPr>
              <a:t>Internal structure of different Operating Systems  can vary widely</a:t>
            </a:r>
          </a:p>
          <a:p>
            <a:pPr eaLnBrk="1" hangingPunct="1"/>
            <a:r>
              <a:rPr lang="en-US" altLang="zh-CN" sz="1800" b="0">
                <a:latin typeface="Arial" pitchFamily="34" charset="0"/>
                <a:ea typeface="宋体" pitchFamily="2" charset="-122"/>
              </a:rPr>
              <a:t>Start by defining goals and specifications </a:t>
            </a:r>
          </a:p>
          <a:p>
            <a:pPr eaLnBrk="1" hangingPunct="1"/>
            <a:r>
              <a:rPr lang="en-US" altLang="zh-CN" sz="1800" b="0">
                <a:latin typeface="Arial" pitchFamily="34" charset="0"/>
                <a:ea typeface="宋体" pitchFamily="2" charset="-122"/>
              </a:rPr>
              <a:t>Affected by choice of hardware, type of system</a:t>
            </a:r>
          </a:p>
          <a:p>
            <a:pPr eaLnBrk="1" hangingPunct="1"/>
            <a:r>
              <a:rPr lang="en-US" altLang="zh-CN" sz="1800" b="0" i="1">
                <a:solidFill>
                  <a:srgbClr val="FF0000"/>
                </a:solidFill>
                <a:latin typeface="Arial" pitchFamily="34" charset="0"/>
                <a:ea typeface="宋体" pitchFamily="2" charset="-122"/>
              </a:rPr>
              <a:t>User</a:t>
            </a:r>
            <a:r>
              <a:rPr lang="en-US" altLang="zh-CN" sz="1800" b="0">
                <a:solidFill>
                  <a:srgbClr val="FF0000"/>
                </a:solidFill>
                <a:latin typeface="Arial" pitchFamily="34" charset="0"/>
                <a:ea typeface="宋体" pitchFamily="2" charset="-122"/>
              </a:rPr>
              <a:t> goals and </a:t>
            </a:r>
            <a:r>
              <a:rPr lang="en-US" altLang="zh-CN" sz="1800" b="0" i="1">
                <a:solidFill>
                  <a:srgbClr val="FF0000"/>
                </a:solidFill>
                <a:latin typeface="Arial" pitchFamily="34" charset="0"/>
                <a:ea typeface="宋体" pitchFamily="2" charset="-122"/>
              </a:rPr>
              <a:t>System</a:t>
            </a:r>
            <a:r>
              <a:rPr lang="en-US" altLang="zh-CN" sz="1800" b="0">
                <a:solidFill>
                  <a:srgbClr val="FF0000"/>
                </a:solidFill>
                <a:latin typeface="Arial" pitchFamily="34" charset="0"/>
                <a:ea typeface="宋体" pitchFamily="2" charset="-122"/>
              </a:rPr>
              <a:t> goals</a:t>
            </a:r>
          </a:p>
          <a:p>
            <a:pPr lvl="1" eaLnBrk="1" hangingPunct="1"/>
            <a:r>
              <a:rPr lang="en-US" altLang="zh-CN" sz="1800" b="0">
                <a:latin typeface="Arial" pitchFamily="34" charset="0"/>
                <a:ea typeface="宋体" pitchFamily="2" charset="-122"/>
              </a:rPr>
              <a:t>User goals – operating system should be convenient to use, easy to learn, reliable, safe, and fast</a:t>
            </a:r>
          </a:p>
          <a:p>
            <a:pPr lvl="1" eaLnBrk="1" hangingPunct="1"/>
            <a:r>
              <a:rPr lang="en-US" altLang="zh-CN" sz="1800" b="0">
                <a:latin typeface="Arial" pitchFamily="34" charset="0"/>
                <a:ea typeface="宋体" pitchFamily="2" charset="-122"/>
              </a:rPr>
              <a:t>System goals – operating system should be easy to design, implement, and maintain, as well as flexible, reliable, error-free, and efficient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2800" b="0">
                <a:ea typeface="楷体_GB2312" pitchFamily="49" charset="-122"/>
              </a:rPr>
              <a:t>操作系统的设计问题</a:t>
            </a:r>
          </a:p>
        </p:txBody>
      </p:sp>
      <p:sp>
        <p:nvSpPr>
          <p:cNvPr id="34819" name="Rectangle 3"/>
          <p:cNvSpPr>
            <a:spLocks noGrp="1" noChangeArrowheads="1"/>
          </p:cNvSpPr>
          <p:nvPr>
            <p:ph idx="1"/>
          </p:nvPr>
        </p:nvSpPr>
        <p:spPr/>
        <p:txBody>
          <a:bodyPr/>
          <a:lstStyle/>
          <a:p>
            <a:pPr eaLnBrk="1" hangingPunct="1">
              <a:lnSpc>
                <a:spcPct val="80000"/>
              </a:lnSpc>
            </a:pPr>
            <a:r>
              <a:rPr lang="zh-CN" altLang="en-US" sz="2400" b="0" dirty="0">
                <a:latin typeface="楷体" pitchFamily="49" charset="-122"/>
              </a:rPr>
              <a:t>操作系统设计有着不同于一般应用系统设计的特征：</a:t>
            </a:r>
          </a:p>
          <a:p>
            <a:pPr lvl="1" eaLnBrk="1" hangingPunct="1">
              <a:lnSpc>
                <a:spcPct val="80000"/>
              </a:lnSpc>
            </a:pPr>
            <a:r>
              <a:rPr lang="zh-CN" altLang="en-US" b="0" dirty="0">
                <a:latin typeface="楷体" pitchFamily="49" charset="-122"/>
              </a:rPr>
              <a:t>复杂程度高</a:t>
            </a:r>
          </a:p>
          <a:p>
            <a:pPr lvl="1" eaLnBrk="1" hangingPunct="1">
              <a:lnSpc>
                <a:spcPct val="80000"/>
              </a:lnSpc>
            </a:pPr>
            <a:r>
              <a:rPr lang="zh-CN" altLang="en-US" b="0" dirty="0">
                <a:latin typeface="楷体" pitchFamily="49" charset="-122"/>
              </a:rPr>
              <a:t>研制周期长</a:t>
            </a:r>
          </a:p>
          <a:p>
            <a:pPr lvl="1" eaLnBrk="1" hangingPunct="1">
              <a:lnSpc>
                <a:spcPct val="80000"/>
              </a:lnSpc>
            </a:pPr>
            <a:r>
              <a:rPr lang="zh-CN" altLang="en-US" b="0" dirty="0">
                <a:latin typeface="楷体" pitchFamily="49" charset="-122"/>
              </a:rPr>
              <a:t>正确性难以保证</a:t>
            </a:r>
          </a:p>
          <a:p>
            <a:pPr lvl="1" eaLnBrk="1" hangingPunct="1">
              <a:lnSpc>
                <a:spcPct val="80000"/>
              </a:lnSpc>
              <a:buFont typeface="Monotype Sorts" pitchFamily="2" charset="2"/>
              <a:buNone/>
            </a:pPr>
            <a:r>
              <a:rPr lang="en-US" altLang="zh-CN" sz="1800" b="0" dirty="0">
                <a:solidFill>
                  <a:srgbClr val="FF3300"/>
                </a:solidFill>
                <a:latin typeface="楷体" pitchFamily="49" charset="-122"/>
                <a:hlinkClick r:id="rId3" action="ppaction://hlinkfile"/>
              </a:rPr>
              <a:t>Windows 2000</a:t>
            </a:r>
            <a:r>
              <a:rPr lang="zh-CN" altLang="en-US" sz="1800" b="0" dirty="0">
                <a:solidFill>
                  <a:srgbClr val="FF3300"/>
                </a:solidFill>
                <a:latin typeface="楷体" pitchFamily="49" charset="-122"/>
                <a:hlinkClick r:id="rId3" action="ppaction://hlinkfile"/>
              </a:rPr>
              <a:t>开发的艰辛与规模</a:t>
            </a:r>
            <a:endParaRPr lang="zh-CN" altLang="en-US" sz="1800" b="0" dirty="0">
              <a:solidFill>
                <a:srgbClr val="FF3300"/>
              </a:solidFill>
              <a:latin typeface="楷体" pitchFamily="49" charset="-122"/>
            </a:endParaRPr>
          </a:p>
          <a:p>
            <a:pPr lvl="2" eaLnBrk="1" hangingPunct="1">
              <a:lnSpc>
                <a:spcPct val="80000"/>
              </a:lnSpc>
            </a:pPr>
            <a:r>
              <a:rPr kumimoji="0" lang="zh-CN" altLang="en-US" b="0" dirty="0">
                <a:solidFill>
                  <a:srgbClr val="FF3300"/>
                </a:solidFill>
                <a:latin typeface="楷体" pitchFamily="49" charset="-122"/>
              </a:rPr>
              <a:t>最早</a:t>
            </a:r>
            <a:r>
              <a:rPr kumimoji="0" lang="en-US" altLang="zh-CN" b="0" dirty="0" err="1">
                <a:solidFill>
                  <a:srgbClr val="FF3300"/>
                </a:solidFill>
                <a:latin typeface="楷体" pitchFamily="49" charset="-122"/>
              </a:rPr>
              <a:t>Uinx</a:t>
            </a:r>
            <a:r>
              <a:rPr kumimoji="0" lang="zh-CN" altLang="en-US" b="0" dirty="0">
                <a:solidFill>
                  <a:srgbClr val="FF3300"/>
                </a:solidFill>
                <a:latin typeface="楷体" pitchFamily="49" charset="-122"/>
              </a:rPr>
              <a:t>是</a:t>
            </a:r>
            <a:r>
              <a:rPr kumimoji="0" lang="en-US" altLang="zh-CN" b="0" dirty="0">
                <a:solidFill>
                  <a:srgbClr val="FF3300"/>
                </a:solidFill>
                <a:latin typeface="楷体" pitchFamily="49" charset="-122"/>
              </a:rPr>
              <a:t>1400</a:t>
            </a:r>
            <a:r>
              <a:rPr kumimoji="0" lang="zh-CN" altLang="en-US" b="0" dirty="0">
                <a:solidFill>
                  <a:srgbClr val="FF3300"/>
                </a:solidFill>
                <a:latin typeface="楷体" pitchFamily="49" charset="-122"/>
              </a:rPr>
              <a:t>行代码；</a:t>
            </a:r>
          </a:p>
          <a:p>
            <a:pPr lvl="2" eaLnBrk="1" hangingPunct="1">
              <a:lnSpc>
                <a:spcPct val="80000"/>
              </a:lnSpc>
            </a:pPr>
            <a:r>
              <a:rPr kumimoji="0" lang="en-US" altLang="zh-CN" b="0" dirty="0">
                <a:solidFill>
                  <a:srgbClr val="FF3300"/>
                </a:solidFill>
                <a:latin typeface="楷体" pitchFamily="49" charset="-122"/>
              </a:rPr>
              <a:t>Windows </a:t>
            </a:r>
            <a:r>
              <a:rPr kumimoji="0" lang="en-US" altLang="zh-CN" b="0" dirty="0" err="1">
                <a:solidFill>
                  <a:srgbClr val="FF3300"/>
                </a:solidFill>
                <a:latin typeface="楷体" pitchFamily="49" charset="-122"/>
              </a:rPr>
              <a:t>xp</a:t>
            </a:r>
            <a:r>
              <a:rPr kumimoji="0" lang="zh-CN" altLang="en-US" b="0" dirty="0">
                <a:solidFill>
                  <a:srgbClr val="FF3300"/>
                </a:solidFill>
                <a:latin typeface="楷体" pitchFamily="49" charset="-122"/>
              </a:rPr>
              <a:t>有</a:t>
            </a:r>
            <a:r>
              <a:rPr kumimoji="0" lang="en-US" altLang="zh-CN" b="0" dirty="0">
                <a:solidFill>
                  <a:srgbClr val="FF3300"/>
                </a:solidFill>
                <a:latin typeface="楷体" pitchFamily="49" charset="-122"/>
              </a:rPr>
              <a:t>4000</a:t>
            </a:r>
            <a:r>
              <a:rPr kumimoji="0" lang="zh-CN" altLang="en-US" b="0" dirty="0">
                <a:solidFill>
                  <a:srgbClr val="FF3300"/>
                </a:solidFill>
                <a:latin typeface="楷体" pitchFamily="49" charset="-122"/>
              </a:rPr>
              <a:t>万行代码；</a:t>
            </a:r>
          </a:p>
          <a:p>
            <a:pPr lvl="2" eaLnBrk="1" hangingPunct="1">
              <a:lnSpc>
                <a:spcPct val="80000"/>
              </a:lnSpc>
            </a:pPr>
            <a:r>
              <a:rPr kumimoji="0" lang="en-US" altLang="zh-CN" b="0" dirty="0" err="1">
                <a:solidFill>
                  <a:srgbClr val="FF3300"/>
                </a:solidFill>
                <a:latin typeface="楷体" pitchFamily="49" charset="-122"/>
              </a:rPr>
              <a:t>fedroa</a:t>
            </a:r>
            <a:r>
              <a:rPr kumimoji="0" lang="en-US" altLang="zh-CN" b="0" dirty="0">
                <a:solidFill>
                  <a:srgbClr val="FF3300"/>
                </a:solidFill>
                <a:latin typeface="楷体" pitchFamily="49" charset="-122"/>
              </a:rPr>
              <a:t> core</a:t>
            </a:r>
            <a:r>
              <a:rPr kumimoji="0" lang="zh-CN" altLang="en-US" b="0" dirty="0">
                <a:solidFill>
                  <a:srgbClr val="FF3300"/>
                </a:solidFill>
                <a:latin typeface="楷体" pitchFamily="49" charset="-122"/>
              </a:rPr>
              <a:t>有</a:t>
            </a:r>
            <a:r>
              <a:rPr kumimoji="0" lang="en-US" altLang="zh-CN" dirty="0">
                <a:solidFill>
                  <a:srgbClr val="0000CC"/>
                </a:solidFill>
                <a:latin typeface="楷体" pitchFamily="49" charset="-122"/>
              </a:rPr>
              <a:t>2</a:t>
            </a:r>
            <a:r>
              <a:rPr kumimoji="0" lang="zh-CN" altLang="en-US" dirty="0">
                <a:solidFill>
                  <a:srgbClr val="0000CC"/>
                </a:solidFill>
                <a:latin typeface="楷体" pitchFamily="49" charset="-122"/>
              </a:rPr>
              <a:t>亿多</a:t>
            </a:r>
            <a:r>
              <a:rPr kumimoji="0" lang="zh-CN" altLang="en-US" b="0" dirty="0">
                <a:solidFill>
                  <a:srgbClr val="FF3300"/>
                </a:solidFill>
                <a:latin typeface="楷体" pitchFamily="49" charset="-122"/>
              </a:rPr>
              <a:t>行代码，</a:t>
            </a:r>
            <a:r>
              <a:rPr kumimoji="0" lang="en-US" altLang="zh-CN" b="0" dirty="0">
                <a:solidFill>
                  <a:srgbClr val="FF3300"/>
                </a:solidFill>
                <a:latin typeface="楷体" pitchFamily="49" charset="-122"/>
              </a:rPr>
              <a:t>Linux kernel 4.10</a:t>
            </a:r>
            <a:r>
              <a:rPr kumimoji="0" lang="zh-CN" altLang="en-US" b="0" dirty="0">
                <a:solidFill>
                  <a:srgbClr val="FF3300"/>
                </a:solidFill>
                <a:latin typeface="楷体" pitchFamily="49" charset="-122"/>
              </a:rPr>
              <a:t>有</a:t>
            </a:r>
            <a:r>
              <a:rPr kumimoji="0" lang="en-US" altLang="zh-CN" dirty="0">
                <a:solidFill>
                  <a:srgbClr val="0000CC"/>
                </a:solidFill>
                <a:latin typeface="楷体" pitchFamily="49" charset="-122"/>
              </a:rPr>
              <a:t>2</a:t>
            </a:r>
            <a:r>
              <a:rPr kumimoji="0" lang="zh-CN" altLang="en-US" dirty="0">
                <a:solidFill>
                  <a:srgbClr val="0000CC"/>
                </a:solidFill>
                <a:latin typeface="楷体" pitchFamily="49" charset="-122"/>
              </a:rPr>
              <a:t>千多</a:t>
            </a:r>
            <a:r>
              <a:rPr kumimoji="0" lang="zh-CN" altLang="en-US" b="0" dirty="0">
                <a:solidFill>
                  <a:srgbClr val="FF3300"/>
                </a:solidFill>
                <a:latin typeface="楷体" pitchFamily="49" charset="-122"/>
              </a:rPr>
              <a:t>万行代码。</a:t>
            </a:r>
            <a:endParaRPr kumimoji="0" lang="en-US" altLang="zh-CN" b="0" dirty="0">
              <a:solidFill>
                <a:srgbClr val="FF3300"/>
              </a:solidFill>
              <a:latin typeface="楷体" pitchFamily="49" charset="-122"/>
            </a:endParaRPr>
          </a:p>
          <a:p>
            <a:pPr eaLnBrk="1" hangingPunct="1">
              <a:lnSpc>
                <a:spcPct val="80000"/>
              </a:lnSpc>
            </a:pPr>
            <a:r>
              <a:rPr lang="zh-CN" altLang="en-US" sz="2400" b="0" dirty="0">
                <a:latin typeface="楷体" pitchFamily="49" charset="-122"/>
              </a:rPr>
              <a:t>解决途径：</a:t>
            </a:r>
          </a:p>
          <a:p>
            <a:pPr lvl="1" eaLnBrk="1" hangingPunct="1">
              <a:lnSpc>
                <a:spcPct val="80000"/>
              </a:lnSpc>
            </a:pPr>
            <a:r>
              <a:rPr lang="zh-CN" altLang="en-US" sz="2000" b="0" dirty="0">
                <a:latin typeface="楷体" pitchFamily="49" charset="-122"/>
              </a:rPr>
              <a:t>良好的操作系统结构</a:t>
            </a:r>
          </a:p>
          <a:p>
            <a:pPr lvl="1" eaLnBrk="1" hangingPunct="1">
              <a:lnSpc>
                <a:spcPct val="80000"/>
              </a:lnSpc>
            </a:pPr>
            <a:r>
              <a:rPr lang="zh-CN" altLang="en-US" sz="2000" b="0" dirty="0">
                <a:latin typeface="楷体" pitchFamily="49" charset="-122"/>
              </a:rPr>
              <a:t>先进的开发方法和工程化的管理方法（软件工程）</a:t>
            </a:r>
          </a:p>
          <a:p>
            <a:pPr lvl="1" eaLnBrk="1" hangingPunct="1">
              <a:lnSpc>
                <a:spcPct val="80000"/>
              </a:lnSpc>
            </a:pPr>
            <a:r>
              <a:rPr lang="zh-CN" altLang="en-US" sz="2000" b="0" dirty="0">
                <a:latin typeface="楷体" pitchFamily="49" charset="-122"/>
              </a:rPr>
              <a:t>高效的开发工具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zh-CN" b="0" dirty="0">
                <a:solidFill>
                  <a:srgbClr val="FF3300"/>
                </a:solidFill>
                <a:effectLst>
                  <a:outerShdw blurRad="38100" dist="38100" dir="2700000" algn="tl">
                    <a:srgbClr val="C0C0C0"/>
                  </a:outerShdw>
                </a:effectLst>
                <a:ea typeface="宋体" charset="-122"/>
              </a:rPr>
              <a:t>Operating System Services</a:t>
            </a:r>
          </a:p>
        </p:txBody>
      </p:sp>
      <p:pic>
        <p:nvPicPr>
          <p:cNvPr id="2" name="内容占位符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1684" y="1003681"/>
            <a:ext cx="9483916" cy="4733148"/>
          </a:xfrm>
        </p:spPr>
      </p:pic>
      <p:sp>
        <p:nvSpPr>
          <p:cNvPr id="3" name="矩形 2"/>
          <p:cNvSpPr/>
          <p:nvPr/>
        </p:nvSpPr>
        <p:spPr>
          <a:xfrm>
            <a:off x="3603817" y="5854319"/>
            <a:ext cx="409785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 view of operating system services.</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400" b="0"/>
              <a:t>Operating System Design and Implementation (Cont.)</a:t>
            </a:r>
          </a:p>
        </p:txBody>
      </p:sp>
      <p:sp>
        <p:nvSpPr>
          <p:cNvPr id="35843" name="Rectangle 3"/>
          <p:cNvSpPr>
            <a:spLocks noGrp="1" noChangeArrowheads="1"/>
          </p:cNvSpPr>
          <p:nvPr>
            <p:ph idx="1"/>
          </p:nvPr>
        </p:nvSpPr>
        <p:spPr/>
        <p:txBody>
          <a:bodyPr/>
          <a:lstStyle/>
          <a:p>
            <a:pPr eaLnBrk="1" hangingPunct="1">
              <a:lnSpc>
                <a:spcPct val="90000"/>
              </a:lnSpc>
            </a:pPr>
            <a:r>
              <a:rPr lang="en-US" altLang="zh-CN" sz="2400" b="0">
                <a:latin typeface="Arial" pitchFamily="34" charset="0"/>
                <a:ea typeface="宋体" pitchFamily="2" charset="-122"/>
              </a:rPr>
              <a:t>Important principle to separate</a:t>
            </a:r>
          </a:p>
          <a:p>
            <a:pPr eaLnBrk="1" hangingPunct="1">
              <a:lnSpc>
                <a:spcPct val="90000"/>
              </a:lnSpc>
              <a:buFont typeface="Monotype Sorts" pitchFamily="2" charset="2"/>
              <a:buNone/>
            </a:pPr>
            <a:r>
              <a:rPr lang="en-US" altLang="zh-CN" sz="2400" b="0">
                <a:latin typeface="Arial" pitchFamily="34" charset="0"/>
                <a:ea typeface="宋体" pitchFamily="2" charset="-122"/>
              </a:rPr>
              <a:t>	</a:t>
            </a:r>
            <a:r>
              <a:rPr lang="en-US" altLang="zh-CN" sz="2400" b="0">
                <a:solidFill>
                  <a:srgbClr val="FF0000"/>
                </a:solidFill>
                <a:latin typeface="Arial" pitchFamily="34" charset="0"/>
                <a:ea typeface="宋体" pitchFamily="2" charset="-122"/>
              </a:rPr>
              <a:t>Policy</a:t>
            </a:r>
            <a:r>
              <a:rPr lang="zh-CN" altLang="en-US" sz="2000" b="0">
                <a:latin typeface="Arial" pitchFamily="34" charset="0"/>
                <a:ea typeface="楷体_GB2312" pitchFamily="49" charset="-122"/>
              </a:rPr>
              <a:t>策略</a:t>
            </a:r>
            <a:r>
              <a:rPr lang="en-US" altLang="zh-CN" sz="2400" b="0">
                <a:latin typeface="Arial" pitchFamily="34" charset="0"/>
                <a:ea typeface="宋体" pitchFamily="2" charset="-122"/>
              </a:rPr>
              <a:t>:   What will be done? </a:t>
            </a:r>
            <a:br>
              <a:rPr lang="en-US" altLang="zh-CN" sz="2400" b="0">
                <a:latin typeface="Arial" pitchFamily="34" charset="0"/>
                <a:ea typeface="宋体" pitchFamily="2" charset="-122"/>
              </a:rPr>
            </a:br>
            <a:r>
              <a:rPr lang="en-US" altLang="zh-CN" sz="2400" b="0">
                <a:solidFill>
                  <a:srgbClr val="FF0000"/>
                </a:solidFill>
                <a:latin typeface="Arial" pitchFamily="34" charset="0"/>
                <a:ea typeface="宋体" pitchFamily="2" charset="-122"/>
              </a:rPr>
              <a:t>Mechanism</a:t>
            </a:r>
            <a:r>
              <a:rPr lang="zh-CN" altLang="en-US" sz="2000" b="0">
                <a:latin typeface="Arial" pitchFamily="34" charset="0"/>
                <a:ea typeface="楷体_GB2312" pitchFamily="49" charset="-122"/>
              </a:rPr>
              <a:t>机制</a:t>
            </a:r>
            <a:r>
              <a:rPr lang="en-US" altLang="zh-CN" sz="2400" b="0">
                <a:latin typeface="Arial" pitchFamily="34" charset="0"/>
                <a:ea typeface="宋体" pitchFamily="2" charset="-122"/>
              </a:rPr>
              <a:t>:  How to do it?</a:t>
            </a:r>
          </a:p>
          <a:p>
            <a:pPr eaLnBrk="1" hangingPunct="1">
              <a:lnSpc>
                <a:spcPct val="90000"/>
              </a:lnSpc>
            </a:pPr>
            <a:r>
              <a:rPr lang="en-US" altLang="zh-CN" sz="2400" b="0">
                <a:latin typeface="Arial" pitchFamily="34" charset="0"/>
                <a:ea typeface="宋体" pitchFamily="2" charset="-122"/>
              </a:rPr>
              <a:t>Mechanisms determine how to do something, policies decide what will be done</a:t>
            </a:r>
          </a:p>
          <a:p>
            <a:pPr lvl="1" eaLnBrk="1" hangingPunct="1">
              <a:lnSpc>
                <a:spcPct val="90000"/>
              </a:lnSpc>
            </a:pPr>
            <a:r>
              <a:rPr lang="en-US" altLang="zh-CN" sz="2000" b="0">
                <a:latin typeface="Arial" pitchFamily="34" charset="0"/>
                <a:ea typeface="宋体" pitchFamily="2" charset="-122"/>
              </a:rPr>
              <a:t>The separation of policy from mechanism is a very important principle, it allows maximum flexibility if policy decisions are to be changed later</a:t>
            </a:r>
          </a:p>
          <a:p>
            <a:pPr eaLnBrk="1" hangingPunct="1">
              <a:lnSpc>
                <a:spcPct val="90000"/>
              </a:lnSpc>
              <a:buFont typeface="Monotype Sorts" pitchFamily="2" charset="2"/>
              <a:buNone/>
            </a:pPr>
            <a:endParaRPr lang="en-US" altLang="zh-CN" sz="2400" b="0">
              <a:latin typeface="Arial" pitchFamily="34" charset="0"/>
              <a:ea typeface="宋体" pitchFamily="2" charset="-122"/>
            </a:endParaRPr>
          </a:p>
          <a:p>
            <a:pPr eaLnBrk="1" hangingPunct="1">
              <a:lnSpc>
                <a:spcPct val="90000"/>
              </a:lnSpc>
              <a:buFont typeface="Monotype Sorts" pitchFamily="2" charset="2"/>
              <a:buNone/>
            </a:pPr>
            <a:endParaRPr lang="en-US" altLang="zh-CN" sz="1800" b="0">
              <a:latin typeface="Arial" pitchFamily="34" charset="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2800" b="0" dirty="0">
                <a:ea typeface="楷体_GB2312" pitchFamily="49" charset="-122"/>
              </a:rPr>
              <a:t>操作系统的设计考虑</a:t>
            </a:r>
          </a:p>
        </p:txBody>
      </p:sp>
      <p:sp>
        <p:nvSpPr>
          <p:cNvPr id="36867" name="Rectangle 3"/>
          <p:cNvSpPr>
            <a:spLocks noGrp="1" noChangeArrowheads="1"/>
          </p:cNvSpPr>
          <p:nvPr>
            <p:ph idx="1"/>
          </p:nvPr>
        </p:nvSpPr>
        <p:spPr/>
        <p:txBody>
          <a:bodyPr/>
          <a:lstStyle/>
          <a:p>
            <a:pPr eaLnBrk="1" hangingPunct="1">
              <a:lnSpc>
                <a:spcPct val="90000"/>
              </a:lnSpc>
            </a:pPr>
            <a:r>
              <a:rPr lang="zh-CN" altLang="en-US" sz="2400" b="0" dirty="0">
                <a:solidFill>
                  <a:srgbClr val="FF0000"/>
                </a:solidFill>
                <a:latin typeface="楷体" pitchFamily="49" charset="-122"/>
              </a:rPr>
              <a:t>功能设计</a:t>
            </a:r>
            <a:r>
              <a:rPr lang="zh-CN" altLang="en-US" sz="2400" b="0" dirty="0">
                <a:latin typeface="楷体" pitchFamily="49" charset="-122"/>
              </a:rPr>
              <a:t>：操作系统应具备哪些功能 </a:t>
            </a:r>
          </a:p>
          <a:p>
            <a:pPr eaLnBrk="1" hangingPunct="1">
              <a:lnSpc>
                <a:spcPct val="90000"/>
              </a:lnSpc>
            </a:pPr>
            <a:r>
              <a:rPr lang="zh-CN" altLang="en-US" sz="2400" b="0" dirty="0">
                <a:solidFill>
                  <a:srgbClr val="FF0000"/>
                </a:solidFill>
                <a:latin typeface="楷体" pitchFamily="49" charset="-122"/>
              </a:rPr>
              <a:t>算法设计</a:t>
            </a:r>
            <a:r>
              <a:rPr lang="zh-CN" altLang="en-US" sz="2400" b="0" dirty="0">
                <a:latin typeface="楷体" pitchFamily="49" charset="-122"/>
              </a:rPr>
              <a:t>：选择和设计满足系统功能的算法和策略，并分析和估算其效能 </a:t>
            </a:r>
          </a:p>
          <a:p>
            <a:pPr eaLnBrk="1" hangingPunct="1">
              <a:lnSpc>
                <a:spcPct val="90000"/>
              </a:lnSpc>
            </a:pPr>
            <a:r>
              <a:rPr lang="zh-CN" altLang="en-US" sz="2400" b="0" dirty="0">
                <a:solidFill>
                  <a:srgbClr val="FF0000"/>
                </a:solidFill>
                <a:latin typeface="楷体" pitchFamily="49" charset="-122"/>
              </a:rPr>
              <a:t>结构设计</a:t>
            </a:r>
            <a:r>
              <a:rPr lang="zh-CN" altLang="en-US" sz="2400" b="0" dirty="0">
                <a:latin typeface="楷体" pitchFamily="49" charset="-122"/>
              </a:rPr>
              <a:t>：选择合适的操作系统结构</a:t>
            </a:r>
          </a:p>
          <a:p>
            <a:pPr eaLnBrk="1" hangingPunct="1">
              <a:lnSpc>
                <a:spcPct val="90000"/>
              </a:lnSpc>
            </a:pPr>
            <a:r>
              <a:rPr lang="zh-CN" altLang="en-US" sz="2400" b="0" dirty="0">
                <a:latin typeface="楷体" pitchFamily="49" charset="-122"/>
              </a:rPr>
              <a:t>按照系统的功能和特性要求，选择合适的结构，使用相应的结构设计方法将系统逐步地分解、抽象和综合，使操作系统结构清晰、简单、可靠、易读、易修改，而且使用方便，适应性强</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z="2800" b="0" dirty="0"/>
              <a:t>Implementation</a:t>
            </a:r>
          </a:p>
        </p:txBody>
      </p:sp>
      <p:sp>
        <p:nvSpPr>
          <p:cNvPr id="37891" name="Rectangle 3"/>
          <p:cNvSpPr>
            <a:spLocks noGrp="1" noChangeArrowheads="1"/>
          </p:cNvSpPr>
          <p:nvPr>
            <p:ph idx="1"/>
          </p:nvPr>
        </p:nvSpPr>
        <p:spPr/>
        <p:txBody>
          <a:bodyPr/>
          <a:lstStyle/>
          <a:p>
            <a:r>
              <a:rPr lang="en-US" altLang="zh-CN" sz="2000" b="0" dirty="0">
                <a:latin typeface="Arial" pitchFamily="34" charset="0"/>
              </a:rPr>
              <a:t>Much variation</a:t>
            </a:r>
          </a:p>
          <a:p>
            <a:pPr lvl="1"/>
            <a:r>
              <a:rPr lang="en-US" altLang="zh-CN" sz="1800" b="0" dirty="0">
                <a:latin typeface="Arial" pitchFamily="34" charset="0"/>
              </a:rPr>
              <a:t>Early </a:t>
            </a:r>
            <a:r>
              <a:rPr lang="en-US" altLang="zh-CN" sz="1800" b="0" dirty="0" err="1">
                <a:latin typeface="Arial" pitchFamily="34" charset="0"/>
              </a:rPr>
              <a:t>OSes</a:t>
            </a:r>
            <a:r>
              <a:rPr lang="en-US" altLang="zh-CN" sz="1800" b="0" dirty="0">
                <a:latin typeface="Arial" pitchFamily="34" charset="0"/>
              </a:rPr>
              <a:t> in assembly language</a:t>
            </a:r>
          </a:p>
          <a:p>
            <a:pPr lvl="1"/>
            <a:r>
              <a:rPr lang="en-US" altLang="zh-CN" sz="1800" b="0" dirty="0">
                <a:latin typeface="Arial" pitchFamily="34" charset="0"/>
              </a:rPr>
              <a:t>Then system programming languages like </a:t>
            </a:r>
            <a:r>
              <a:rPr lang="en-US" altLang="zh-CN" sz="1800" b="0" dirty="0" err="1">
                <a:latin typeface="Arial" pitchFamily="34" charset="0"/>
              </a:rPr>
              <a:t>Algol</a:t>
            </a:r>
            <a:r>
              <a:rPr lang="en-US" altLang="zh-CN" sz="1800" b="0" dirty="0">
                <a:latin typeface="Arial" pitchFamily="34" charset="0"/>
              </a:rPr>
              <a:t>, PL/1</a:t>
            </a:r>
          </a:p>
          <a:p>
            <a:pPr lvl="1"/>
            <a:r>
              <a:rPr lang="en-US" altLang="zh-CN" sz="1800" b="0" dirty="0">
                <a:latin typeface="Arial" pitchFamily="34" charset="0"/>
              </a:rPr>
              <a:t>Now C, C++</a:t>
            </a:r>
          </a:p>
          <a:p>
            <a:r>
              <a:rPr lang="en-US" altLang="zh-CN" sz="2000" b="0" dirty="0">
                <a:solidFill>
                  <a:srgbClr val="FF0000"/>
                </a:solidFill>
                <a:latin typeface="Arial" pitchFamily="34" charset="0"/>
              </a:rPr>
              <a:t>Actually usually a mix of languages</a:t>
            </a:r>
          </a:p>
          <a:p>
            <a:pPr lvl="1"/>
            <a:r>
              <a:rPr lang="en-US" altLang="zh-CN" sz="1800" b="0" dirty="0">
                <a:latin typeface="Arial" pitchFamily="34" charset="0"/>
              </a:rPr>
              <a:t>Lowest levels in assembly</a:t>
            </a:r>
          </a:p>
          <a:p>
            <a:pPr lvl="1"/>
            <a:r>
              <a:rPr lang="en-US" altLang="zh-CN" sz="1800" b="0" dirty="0">
                <a:latin typeface="Arial" pitchFamily="34" charset="0"/>
              </a:rPr>
              <a:t>Main body in C</a:t>
            </a:r>
          </a:p>
          <a:p>
            <a:pPr lvl="1"/>
            <a:r>
              <a:rPr lang="en-US" altLang="zh-CN" sz="1800" b="0" dirty="0">
                <a:latin typeface="Arial" pitchFamily="34" charset="0"/>
              </a:rPr>
              <a:t>Systems programs in C, C++, scripting languages like PERL, Python, shell scripts</a:t>
            </a:r>
          </a:p>
          <a:p>
            <a:r>
              <a:rPr lang="en-US" altLang="zh-CN" sz="2000" b="0" dirty="0">
                <a:latin typeface="Arial" pitchFamily="34" charset="0"/>
              </a:rPr>
              <a:t>More high-level language easier to</a:t>
            </a:r>
            <a:r>
              <a:rPr lang="en-US" altLang="zh-CN" sz="2000" b="0" dirty="0">
                <a:solidFill>
                  <a:srgbClr val="3366FF"/>
                </a:solidFill>
                <a:latin typeface="Arial" pitchFamily="34" charset="0"/>
              </a:rPr>
              <a:t> port </a:t>
            </a:r>
            <a:r>
              <a:rPr lang="en-US" altLang="zh-CN" sz="2000" b="0" dirty="0">
                <a:latin typeface="Arial" pitchFamily="34" charset="0"/>
              </a:rPr>
              <a:t>to other hardware</a:t>
            </a:r>
          </a:p>
          <a:p>
            <a:pPr lvl="1"/>
            <a:r>
              <a:rPr lang="en-US" altLang="zh-CN" sz="1800" b="0" dirty="0">
                <a:latin typeface="Arial" pitchFamily="34" charset="0"/>
              </a:rPr>
              <a:t>But slower</a:t>
            </a:r>
          </a:p>
          <a:p>
            <a:r>
              <a:rPr lang="en-US" altLang="zh-CN" sz="2000" b="0" dirty="0">
                <a:solidFill>
                  <a:srgbClr val="3366FF"/>
                </a:solidFill>
                <a:latin typeface="Arial" pitchFamily="34" charset="0"/>
              </a:rPr>
              <a:t>Emulation</a:t>
            </a:r>
            <a:r>
              <a:rPr lang="en-US" altLang="zh-CN" sz="2000" b="0" dirty="0">
                <a:latin typeface="Arial" pitchFamily="34" charset="0"/>
              </a:rPr>
              <a:t> can allow an OS to run on non-native hardware</a:t>
            </a:r>
          </a:p>
          <a:p>
            <a:pPr>
              <a:buFont typeface="Monotype Sorts" pitchFamily="2" charset="2"/>
              <a:buNone/>
            </a:pPr>
            <a:endParaRPr lang="en-US" altLang="zh-CN" b="0" dirty="0">
              <a:latin typeface="Arial" pitchFamily="34" charset="0"/>
            </a:endParaRPr>
          </a:p>
          <a:p>
            <a:pPr>
              <a:buFont typeface="Monotype Sorts" pitchFamily="2" charset="2"/>
              <a:buNone/>
            </a:pPr>
            <a:endParaRPr lang="en-US" altLang="zh-CN" b="0" dirty="0">
              <a:latin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2.8 Operating-System Structure</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10259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defRPr/>
            </a:pPr>
            <a:r>
              <a:rPr lang="zh-CN" altLang="zh-CN" b="0">
                <a:solidFill>
                  <a:srgbClr val="FF0000"/>
                </a:solidFill>
                <a:effectLst>
                  <a:outerShdw blurRad="38100" dist="38100" dir="2700000" algn="tl">
                    <a:srgbClr val="C0C0C0"/>
                  </a:outerShdw>
                </a:effectLst>
                <a:ea typeface="楷体_GB2312" charset="-122"/>
              </a:rPr>
              <a:t>  2</a:t>
            </a:r>
            <a:r>
              <a:rPr lang="zh-CN" altLang="en-US" b="0">
                <a:solidFill>
                  <a:srgbClr val="FF0000"/>
                </a:solidFill>
                <a:effectLst>
                  <a:outerShdw blurRad="38100" dist="38100" dir="2700000" algn="tl">
                    <a:srgbClr val="C0C0C0"/>
                  </a:outerShdw>
                </a:effectLst>
                <a:ea typeface="楷体_GB2312" charset="-122"/>
              </a:rPr>
              <a:t>.</a:t>
            </a:r>
            <a:r>
              <a:rPr lang="en-US" altLang="zh-CN" b="0">
                <a:solidFill>
                  <a:srgbClr val="FF0000"/>
                </a:solidFill>
                <a:effectLst>
                  <a:outerShdw blurRad="38100" dist="38100" dir="2700000" algn="tl">
                    <a:srgbClr val="C0C0C0"/>
                  </a:outerShdw>
                </a:effectLst>
                <a:ea typeface="楷体_GB2312" charset="-122"/>
              </a:rPr>
              <a:t>7 </a:t>
            </a:r>
            <a:r>
              <a:rPr lang="zh-CN" altLang="zh-CN" b="0">
                <a:solidFill>
                  <a:srgbClr val="FF0000"/>
                </a:solidFill>
                <a:effectLst>
                  <a:outerShdw blurRad="38100" dist="38100" dir="2700000" algn="tl">
                    <a:srgbClr val="C0C0C0"/>
                  </a:outerShdw>
                </a:effectLst>
                <a:ea typeface="楷体_GB2312" charset="-122"/>
              </a:rPr>
              <a:t>Operating</a:t>
            </a:r>
            <a:r>
              <a:rPr lang="en-US" altLang="zh-CN" b="0">
                <a:solidFill>
                  <a:srgbClr val="FF0000"/>
                </a:solidFill>
                <a:effectLst>
                  <a:outerShdw blurRad="38100" dist="38100" dir="2700000" algn="tl">
                    <a:srgbClr val="C0C0C0"/>
                  </a:outerShdw>
                </a:effectLst>
                <a:ea typeface="楷体_GB2312" charset="-122"/>
              </a:rPr>
              <a:t>-System Structure</a:t>
            </a:r>
            <a:endParaRPr lang="zh-CN" altLang="en-US" sz="2800" b="0">
              <a:solidFill>
                <a:srgbClr val="FF0000"/>
              </a:solidFill>
              <a:effectLst>
                <a:outerShdw blurRad="38100" dist="38100" dir="2700000" algn="tl">
                  <a:srgbClr val="C0C0C0"/>
                </a:outerShdw>
              </a:effectLst>
              <a:ea typeface="楷体_GB2312" charset="-122"/>
            </a:endParaRPr>
          </a:p>
        </p:txBody>
      </p:sp>
      <p:sp>
        <p:nvSpPr>
          <p:cNvPr id="38915"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Simple Structure</a:t>
            </a:r>
            <a:r>
              <a:rPr lang="zh-CN" altLang="en-US" sz="2400" b="0" dirty="0">
                <a:latin typeface="Arial" pitchFamily="34" charset="0"/>
                <a:ea typeface="宋体" pitchFamily="2" charset="-122"/>
              </a:rPr>
              <a:t>简单结构</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Layered Approach</a:t>
            </a:r>
            <a:r>
              <a:rPr lang="zh-CN" altLang="en-US" sz="2400" b="0" dirty="0">
                <a:latin typeface="Arial" pitchFamily="34" charset="0"/>
                <a:ea typeface="宋体" pitchFamily="2" charset="-122"/>
              </a:rPr>
              <a:t>层次化结构</a:t>
            </a:r>
            <a:endParaRPr lang="en-US" altLang="zh-CN" sz="2400" b="0" dirty="0">
              <a:latin typeface="Arial" pitchFamily="34" charset="0"/>
              <a:ea typeface="宋体" pitchFamily="2" charset="-122"/>
            </a:endParaRPr>
          </a:p>
          <a:p>
            <a:pPr eaLnBrk="1" hangingPunct="1"/>
            <a:r>
              <a:rPr lang="en-US" altLang="zh-CN" dirty="0">
                <a:latin typeface="Arial" pitchFamily="34" charset="0"/>
                <a:ea typeface="宋体" pitchFamily="2" charset="-122"/>
              </a:rPr>
              <a:t>Monolithic Kernels Structure</a:t>
            </a:r>
            <a:r>
              <a:rPr lang="zh-CN" altLang="en-US" dirty="0">
                <a:latin typeface="Arial" pitchFamily="34" charset="0"/>
                <a:ea typeface="宋体" pitchFamily="2" charset="-122"/>
              </a:rPr>
              <a:t>单</a:t>
            </a:r>
            <a:r>
              <a:rPr lang="en-US" altLang="zh-CN" dirty="0">
                <a:latin typeface="Arial" pitchFamily="34" charset="0"/>
                <a:ea typeface="宋体" pitchFamily="2" charset="-122"/>
              </a:rPr>
              <a:t>/</a:t>
            </a:r>
            <a:r>
              <a:rPr lang="zh-CN" altLang="en-US" dirty="0">
                <a:latin typeface="Arial" pitchFamily="34" charset="0"/>
                <a:ea typeface="宋体" pitchFamily="2" charset="-122"/>
              </a:rPr>
              <a:t>宏内核结构</a:t>
            </a:r>
          </a:p>
          <a:p>
            <a:pPr eaLnBrk="1" hangingPunct="1"/>
            <a:r>
              <a:rPr lang="en-US" altLang="zh-CN" sz="2400" b="0" dirty="0">
                <a:latin typeface="Arial" pitchFamily="34" charset="0"/>
                <a:ea typeface="宋体" pitchFamily="2" charset="-122"/>
              </a:rPr>
              <a:t>Microkernel  </a:t>
            </a:r>
            <a:r>
              <a:rPr lang="zh-CN" altLang="en-US" sz="2400" b="0" dirty="0">
                <a:latin typeface="Arial" pitchFamily="34" charset="0"/>
                <a:ea typeface="宋体" pitchFamily="2" charset="-122"/>
              </a:rPr>
              <a:t>微内核</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Modules</a:t>
            </a:r>
            <a:r>
              <a:rPr lang="zh-CN" altLang="en-US" sz="2400" b="0" dirty="0">
                <a:latin typeface="Arial" pitchFamily="34" charset="0"/>
                <a:ea typeface="宋体" pitchFamily="2" charset="-122"/>
              </a:rPr>
              <a:t> 模块</a:t>
            </a:r>
            <a:endParaRPr lang="en-US" altLang="zh-CN" sz="2400" b="0" dirty="0">
              <a:latin typeface="Arial" pitchFamily="34" charset="0"/>
              <a:ea typeface="宋体" pitchFamily="2" charset="-122"/>
            </a:endParaRPr>
          </a:p>
          <a:p>
            <a:pPr eaLnBrk="1" hangingPunct="1"/>
            <a:r>
              <a:rPr lang="en-US" altLang="zh-CN" dirty="0">
                <a:latin typeface="Arial" pitchFamily="34" charset="0"/>
                <a:ea typeface="宋体" pitchFamily="2" charset="-122"/>
              </a:rPr>
              <a:t>Hybrid Systems </a:t>
            </a:r>
            <a:r>
              <a:rPr lang="zh-CN" altLang="en-US" dirty="0">
                <a:latin typeface="Arial" pitchFamily="34" charset="0"/>
                <a:ea typeface="宋体" pitchFamily="2" charset="-122"/>
              </a:rPr>
              <a:t>混合结构</a:t>
            </a:r>
          </a:p>
          <a:p>
            <a:pPr eaLnBrk="1" hangingPunct="1"/>
            <a:r>
              <a:rPr lang="en-US" altLang="zh-CN" sz="2400" b="0" dirty="0">
                <a:latin typeface="Arial" pitchFamily="34" charset="0"/>
                <a:ea typeface="宋体" pitchFamily="2" charset="-122"/>
              </a:rPr>
              <a:t>Virtual Machines </a:t>
            </a:r>
            <a:r>
              <a:rPr lang="zh-CN" altLang="en-US" sz="2400" b="0" dirty="0">
                <a:latin typeface="Arial" pitchFamily="34" charset="0"/>
                <a:ea typeface="宋体" pitchFamily="2" charset="-122"/>
              </a:rPr>
              <a:t>虚拟机</a:t>
            </a:r>
            <a:endParaRPr lang="en-US" altLang="zh-CN" sz="2400" b="0" dirty="0">
              <a:latin typeface="Arial" pitchFamily="34" charset="0"/>
              <a:ea typeface="宋体"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一、</a:t>
            </a:r>
            <a:r>
              <a:rPr lang="en-US" altLang="zh-CN" sz="2800" dirty="0">
                <a:solidFill>
                  <a:srgbClr val="FFC000"/>
                </a:solidFill>
                <a:ea typeface="宋体" charset="-122"/>
              </a:rPr>
              <a:t>Simple Structure</a:t>
            </a:r>
            <a:r>
              <a:rPr lang="zh-CN" altLang="en-US" sz="2800" dirty="0">
                <a:solidFill>
                  <a:srgbClr val="FFC000"/>
                </a:solidFill>
                <a:ea typeface="宋体" charset="-122"/>
              </a:rPr>
              <a:t>（简单结构） </a:t>
            </a:r>
          </a:p>
        </p:txBody>
      </p:sp>
      <p:sp>
        <p:nvSpPr>
          <p:cNvPr id="39939" name="Rectangle 3"/>
          <p:cNvSpPr>
            <a:spLocks noGrp="1" noChangeArrowheads="1"/>
          </p:cNvSpPr>
          <p:nvPr>
            <p:ph idx="1"/>
          </p:nvPr>
        </p:nvSpPr>
        <p:spPr/>
        <p:txBody>
          <a:bodyPr/>
          <a:lstStyle/>
          <a:p>
            <a:pPr eaLnBrk="1" hangingPunct="1"/>
            <a:r>
              <a:rPr lang="en-US" altLang="zh-CN" sz="2400" b="0">
                <a:latin typeface="Arial" pitchFamily="34" charset="0"/>
                <a:ea typeface="宋体" pitchFamily="2" charset="-122"/>
              </a:rPr>
              <a:t>MS-DOS – written to provide the most functionality in the least space</a:t>
            </a:r>
          </a:p>
          <a:p>
            <a:pPr lvl="1" eaLnBrk="1" hangingPunct="1"/>
            <a:r>
              <a:rPr lang="en-US" altLang="zh-CN" b="0">
                <a:latin typeface="Arial" pitchFamily="34" charset="0"/>
                <a:ea typeface="宋体" pitchFamily="2" charset="-122"/>
              </a:rPr>
              <a:t>Not divided into modules</a:t>
            </a:r>
          </a:p>
          <a:p>
            <a:pPr lvl="1" eaLnBrk="1" hangingPunct="1"/>
            <a:r>
              <a:rPr lang="en-US" altLang="zh-CN" b="0">
                <a:latin typeface="Arial" pitchFamily="34" charset="0"/>
                <a:ea typeface="宋体" pitchFamily="2" charset="-122"/>
              </a:rPr>
              <a:t>Although MS-DOS has some structure, its interfaces and levels of functionality are not well separated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US" altLang="zh-CN" b="0">
                <a:effectLst>
                  <a:outerShdw blurRad="38100" dist="38100" dir="2700000" algn="tl">
                    <a:srgbClr val="C0C0C0"/>
                  </a:outerShdw>
                </a:effectLst>
                <a:ea typeface="宋体" charset="-122"/>
              </a:rPr>
              <a:t>MS-DOS  Structure</a:t>
            </a:r>
          </a:p>
        </p:txBody>
      </p:sp>
      <p:sp>
        <p:nvSpPr>
          <p:cNvPr id="2" name="内容占位符 1"/>
          <p:cNvSpPr>
            <a:spLocks noGrp="1"/>
          </p:cNvSpPr>
          <p:nvPr>
            <p:ph idx="1"/>
          </p:nvPr>
        </p:nvSpPr>
        <p:spPr/>
        <p:txBody>
          <a:bodyPr/>
          <a:lstStyle/>
          <a:p>
            <a:endParaRPr lang="zh-CN" altLang="en-US"/>
          </a:p>
        </p:txBody>
      </p:sp>
      <p:pic>
        <p:nvPicPr>
          <p:cNvPr id="40963" name="Picture 4"/>
          <p:cNvPicPr>
            <a:picLocks noChangeAspect="1" noChangeArrowheads="1"/>
          </p:cNvPicPr>
          <p:nvPr/>
        </p:nvPicPr>
        <p:blipFill>
          <a:blip r:embed="rId2">
            <a:extLst>
              <a:ext uri="{28A0092B-C50C-407E-A947-70E740481C1C}">
                <a14:useLocalDpi xmlns:a14="http://schemas.microsoft.com/office/drawing/2010/main" val="0"/>
              </a:ext>
            </a:extLst>
          </a:blip>
          <a:srcRect l="11720" t="757" r="11531" b="757"/>
          <a:stretch>
            <a:fillRect/>
          </a:stretch>
        </p:blipFill>
        <p:spPr bwMode="auto">
          <a:xfrm>
            <a:off x="2164080" y="1233489"/>
            <a:ext cx="6121400" cy="49625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二、</a:t>
            </a:r>
            <a:r>
              <a:rPr lang="en-US" altLang="zh-CN" sz="2800" dirty="0">
                <a:solidFill>
                  <a:srgbClr val="FFC000"/>
                </a:solidFill>
                <a:ea typeface="宋体" charset="-122"/>
              </a:rPr>
              <a:t>Layered Approach</a:t>
            </a:r>
            <a:r>
              <a:rPr lang="zh-CN" altLang="en-US" sz="2800" dirty="0">
                <a:solidFill>
                  <a:srgbClr val="FFC000"/>
                </a:solidFill>
                <a:ea typeface="宋体" charset="-122"/>
              </a:rPr>
              <a:t>（层次结构）</a:t>
            </a:r>
          </a:p>
        </p:txBody>
      </p:sp>
      <p:sp>
        <p:nvSpPr>
          <p:cNvPr id="44035" name="Rectangle 3"/>
          <p:cNvSpPr>
            <a:spLocks noGrp="1" noChangeArrowheads="1"/>
          </p:cNvSpPr>
          <p:nvPr>
            <p:ph idx="1"/>
          </p:nvPr>
        </p:nvSpPr>
        <p:spPr/>
        <p:txBody>
          <a:bodyPr/>
          <a:lstStyle/>
          <a:p>
            <a:pPr eaLnBrk="1" hangingPunct="1"/>
            <a:r>
              <a:rPr lang="en-US" altLang="zh-CN" sz="2400" b="0">
                <a:latin typeface="Arial" pitchFamily="34" charset="0"/>
                <a:ea typeface="宋体" pitchFamily="2" charset="-122"/>
              </a:rPr>
              <a:t>The operating system is divided into a number of layers (levels), each built on top of lower layers.  The bottom layer (layer 0), is the hardware; the highest (layer N) is the user interface.</a:t>
            </a:r>
          </a:p>
          <a:p>
            <a:pPr eaLnBrk="1" hangingPunct="1"/>
            <a:r>
              <a:rPr lang="en-US" altLang="zh-CN" sz="2400" b="0">
                <a:latin typeface="Arial" pitchFamily="34" charset="0"/>
                <a:ea typeface="宋体" pitchFamily="2" charset="-122"/>
              </a:rPr>
              <a:t>With modularity, layers are selected such that each uses functions (operations) and services of only lower-level layers</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altLang="zh-CN" b="0">
                <a:solidFill>
                  <a:schemeClr val="tx2"/>
                </a:solidFill>
                <a:effectLst>
                  <a:outerShdw blurRad="38100" dist="38100" dir="2700000" algn="tl">
                    <a:srgbClr val="C0C0C0"/>
                  </a:outerShdw>
                </a:effectLst>
                <a:ea typeface="宋体" charset="-122"/>
              </a:rPr>
              <a:t>Layered Operating System</a:t>
            </a:r>
          </a:p>
        </p:txBody>
      </p:sp>
      <p:sp>
        <p:nvSpPr>
          <p:cNvPr id="2" name="内容占位符 1"/>
          <p:cNvSpPr>
            <a:spLocks noGrp="1"/>
          </p:cNvSpPr>
          <p:nvPr>
            <p:ph idx="1"/>
          </p:nvPr>
        </p:nvSpPr>
        <p:spPr/>
        <p:txBody>
          <a:bodyPr/>
          <a:lstStyle/>
          <a:p>
            <a:endParaRPr lang="zh-CN" altLang="en-US"/>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l="13089" t="708" r="13089" b="708"/>
          <a:stretch>
            <a:fillRect/>
          </a:stretch>
        </p:blipFill>
        <p:spPr bwMode="auto">
          <a:xfrm>
            <a:off x="2026920" y="1087120"/>
            <a:ext cx="6568439" cy="53086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三、</a:t>
            </a:r>
            <a:r>
              <a:rPr lang="en-US" altLang="zh-CN" sz="2800" dirty="0">
                <a:solidFill>
                  <a:srgbClr val="FFC000"/>
                </a:solidFill>
                <a:ea typeface="宋体" charset="-122"/>
              </a:rPr>
              <a:t>Monolithic </a:t>
            </a:r>
            <a:r>
              <a:rPr lang="en-US" altLang="zh-CN" sz="2800" dirty="0">
                <a:solidFill>
                  <a:srgbClr val="FFC000"/>
                </a:solidFill>
                <a:effectLst>
                  <a:outerShdw blurRad="38100" dist="38100" dir="2700000" algn="tl">
                    <a:srgbClr val="C0C0C0"/>
                  </a:outerShdw>
                </a:effectLst>
                <a:ea typeface="宋体" charset="-122"/>
              </a:rPr>
              <a:t>Structure</a:t>
            </a:r>
            <a:r>
              <a:rPr lang="zh-CN" altLang="en-US" sz="2800" dirty="0">
                <a:solidFill>
                  <a:srgbClr val="FFC000"/>
                </a:solidFill>
                <a:effectLst>
                  <a:outerShdw blurRad="38100" dist="38100" dir="2700000" algn="tl">
                    <a:srgbClr val="C0C0C0"/>
                  </a:outerShdw>
                </a:effectLst>
                <a:ea typeface="宋体" charset="-122"/>
              </a:rPr>
              <a:t>（</a:t>
            </a:r>
            <a:r>
              <a:rPr lang="zh-CN" altLang="en-US" sz="2800" dirty="0">
                <a:solidFill>
                  <a:srgbClr val="FFC000"/>
                </a:solidFill>
                <a:ea typeface="宋体" charset="-122"/>
              </a:rPr>
              <a:t>单</a:t>
            </a:r>
            <a:r>
              <a:rPr lang="en-US" altLang="zh-CN" sz="2800" dirty="0">
                <a:solidFill>
                  <a:srgbClr val="FFC000"/>
                </a:solidFill>
                <a:ea typeface="宋体" charset="-122"/>
              </a:rPr>
              <a:t>/</a:t>
            </a:r>
            <a:r>
              <a:rPr lang="zh-CN" altLang="en-US" sz="2800" dirty="0">
                <a:solidFill>
                  <a:srgbClr val="FFC000"/>
                </a:solidFill>
                <a:ea typeface="宋体" charset="-122"/>
              </a:rPr>
              <a:t>宏内核结构）</a:t>
            </a:r>
          </a:p>
        </p:txBody>
      </p:sp>
      <p:sp>
        <p:nvSpPr>
          <p:cNvPr id="50179" name="Rectangle 3"/>
          <p:cNvSpPr>
            <a:spLocks noGrp="1" noChangeArrowheads="1"/>
          </p:cNvSpPr>
          <p:nvPr>
            <p:ph idx="1"/>
          </p:nvPr>
        </p:nvSpPr>
        <p:spPr>
          <a:xfrm>
            <a:off x="1075267" y="1644969"/>
            <a:ext cx="10507133" cy="4530725"/>
          </a:xfrm>
        </p:spPr>
        <p:txBody>
          <a:bodyPr/>
          <a:lstStyle/>
          <a:p>
            <a:pPr eaLnBrk="1" hangingPunct="1"/>
            <a:endParaRPr lang="en-US" altLang="zh-CN" sz="2400" b="0" dirty="0">
              <a:solidFill>
                <a:srgbClr val="FF0000"/>
              </a:solidFill>
              <a:latin typeface="Arial" pitchFamily="34" charset="0"/>
              <a:ea typeface="宋体" pitchFamily="2" charset="-122"/>
            </a:endParaRPr>
          </a:p>
          <a:p>
            <a:pPr eaLnBrk="1" hangingPunct="1"/>
            <a:r>
              <a:rPr lang="en-US" altLang="zh-CN" sz="2400" b="0" dirty="0">
                <a:solidFill>
                  <a:srgbClr val="FF0000"/>
                </a:solidFill>
                <a:latin typeface="Arial" pitchFamily="34" charset="0"/>
                <a:ea typeface="宋体" pitchFamily="2" charset="-122"/>
              </a:rPr>
              <a:t>Monolithic Kernels </a:t>
            </a:r>
            <a:r>
              <a:rPr lang="zh-CN" altLang="en-US" sz="2400" b="0" dirty="0">
                <a:solidFill>
                  <a:srgbClr val="FF0000"/>
                </a:solidFill>
                <a:latin typeface="Arial" pitchFamily="34" charset="0"/>
                <a:ea typeface="宋体" pitchFamily="2" charset="-122"/>
              </a:rPr>
              <a:t>：</a:t>
            </a:r>
            <a:r>
              <a:rPr lang="en-US" altLang="zh-CN" sz="2400" b="0" dirty="0">
                <a:latin typeface="Arial" pitchFamily="34" charset="0"/>
                <a:ea typeface="宋体" pitchFamily="2" charset="-122"/>
              </a:rPr>
              <a:t>the entire code</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of the kernel — including all its subsystems such as memory management, file systems, or</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device drivers </a:t>
            </a:r>
            <a:r>
              <a:rPr lang="en-US" altLang="zh-CN" sz="2400" b="0" dirty="0">
                <a:solidFill>
                  <a:srgbClr val="FF0000"/>
                </a:solidFill>
                <a:latin typeface="Arial" pitchFamily="34" charset="0"/>
                <a:ea typeface="宋体" pitchFamily="2" charset="-122"/>
              </a:rPr>
              <a:t>— is packed into a single file</a:t>
            </a:r>
            <a:r>
              <a:rPr lang="en-US" altLang="zh-CN" sz="2400" b="0" dirty="0">
                <a:latin typeface="Arial" pitchFamily="34" charset="0"/>
                <a:ea typeface="宋体" pitchFamily="2" charset="-122"/>
              </a:rPr>
              <a:t>. Each function has access to all other parts of</a:t>
            </a:r>
            <a:r>
              <a:rPr lang="zh-CN" altLang="en-US" sz="2400" b="0" dirty="0">
                <a:latin typeface="Arial" pitchFamily="34" charset="0"/>
                <a:ea typeface="宋体" pitchFamily="2" charset="-122"/>
              </a:rPr>
              <a:t> </a:t>
            </a:r>
            <a:r>
              <a:rPr lang="en-US" altLang="zh-CN" sz="2400" b="0" dirty="0">
                <a:latin typeface="Arial" pitchFamily="34" charset="0"/>
                <a:ea typeface="宋体" pitchFamily="2" charset="-122"/>
              </a:rPr>
              <a:t>the kernel;</a:t>
            </a:r>
          </a:p>
          <a:p>
            <a:pPr eaLnBrk="1" hangingPunct="1"/>
            <a:r>
              <a:rPr lang="en-US" altLang="zh-CN" sz="2400" b="0" dirty="0">
                <a:latin typeface="Arial" pitchFamily="34" charset="0"/>
                <a:ea typeface="宋体" pitchFamily="2" charset="-122"/>
              </a:rPr>
              <a:t>Earliest and most common OS architecture (</a:t>
            </a:r>
            <a:r>
              <a:rPr lang="en-US" altLang="zh-CN" sz="2400" b="0" dirty="0">
                <a:solidFill>
                  <a:srgbClr val="FF0000"/>
                </a:solidFill>
                <a:latin typeface="Arial" pitchFamily="34" charset="0"/>
                <a:ea typeface="宋体" pitchFamily="2" charset="-122"/>
              </a:rPr>
              <a:t>UNIX</a:t>
            </a:r>
            <a:r>
              <a:rPr lang="en-US" altLang="zh-CN" sz="2400" b="0" dirty="0">
                <a:latin typeface="Arial" pitchFamily="34" charset="0"/>
                <a:ea typeface="宋体" pitchFamily="2" charset="-122"/>
              </a:rPr>
              <a:t>)</a:t>
            </a:r>
          </a:p>
          <a:p>
            <a:pPr eaLnBrk="1" hangingPunct="1"/>
            <a:r>
              <a:rPr lang="en-US" altLang="zh-CN" sz="2400" b="0" dirty="0">
                <a:latin typeface="Arial" pitchFamily="34" charset="0"/>
                <a:ea typeface="宋体" pitchFamily="2" charset="-122"/>
              </a:rPr>
              <a:t>Every component of the OS is contained in the Kernel</a:t>
            </a:r>
          </a:p>
          <a:p>
            <a:pPr eaLnBrk="1" hangingPunct="1"/>
            <a:r>
              <a:rPr lang="en-US" altLang="zh-CN" sz="2400" b="0" dirty="0">
                <a:latin typeface="Arial" pitchFamily="34" charset="0"/>
                <a:ea typeface="宋体" pitchFamily="2" charset="-122"/>
              </a:rPr>
              <a:t>Examples: </a:t>
            </a:r>
            <a:r>
              <a:rPr lang="en-US" altLang="zh-CN" sz="2400" b="0" dirty="0">
                <a:solidFill>
                  <a:srgbClr val="FF0000"/>
                </a:solidFill>
                <a:latin typeface="Arial" pitchFamily="34" charset="0"/>
                <a:ea typeface="宋体" pitchFamily="2" charset="-122"/>
              </a:rPr>
              <a:t>OS/360, VMS and Linux</a:t>
            </a:r>
            <a:endParaRPr lang="zh-CN" altLang="en-US" b="0" dirty="0">
              <a:solidFill>
                <a:srgbClr val="FF0000"/>
              </a:solidFill>
              <a:latin typeface="Arial" pitchFamily="34" charset="0"/>
              <a:ea typeface="宋体" pitchFamily="2" charset="-122"/>
            </a:endParaRPr>
          </a:p>
        </p:txBody>
      </p:sp>
      <p:cxnSp>
        <p:nvCxnSpPr>
          <p:cNvPr id="4" name="曲线连接符 3"/>
          <p:cNvCxnSpPr/>
          <p:nvPr/>
        </p:nvCxnSpPr>
        <p:spPr bwMode="auto">
          <a:xfrm rot="16200000" flipV="1">
            <a:off x="9234536" y="1507531"/>
            <a:ext cx="746440" cy="322177"/>
          </a:xfrm>
          <a:prstGeom prst="curvedConnector3">
            <a:avLst>
              <a:gd name="adj1" fmla="val 50000"/>
            </a:avLst>
          </a:prstGeom>
          <a:ln>
            <a:solidFill>
              <a:srgbClr val="C00000"/>
            </a:solidFill>
            <a:headEnd type="arrow"/>
            <a:tailEnd type="arrow"/>
          </a:ln>
        </p:spPr>
        <p:style>
          <a:lnRef idx="2">
            <a:schemeClr val="dk1"/>
          </a:lnRef>
          <a:fillRef idx="0">
            <a:schemeClr val="dk1"/>
          </a:fillRef>
          <a:effectRef idx="1">
            <a:schemeClr val="dk1"/>
          </a:effectRef>
          <a:fontRef idx="minor">
            <a:schemeClr val="tx1"/>
          </a:fontRef>
        </p:style>
      </p:cxnSp>
      <p:grpSp>
        <p:nvGrpSpPr>
          <p:cNvPr id="3" name="组合 2"/>
          <p:cNvGrpSpPr/>
          <p:nvPr/>
        </p:nvGrpSpPr>
        <p:grpSpPr>
          <a:xfrm>
            <a:off x="1181719" y="998222"/>
            <a:ext cx="8158496" cy="998217"/>
            <a:chOff x="1181719" y="998222"/>
            <a:chExt cx="8158496" cy="998217"/>
          </a:xfrm>
        </p:grpSpPr>
        <p:pic>
          <p:nvPicPr>
            <p:cNvPr id="50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719" y="1043622"/>
              <a:ext cx="8158496" cy="95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2667000" y="998222"/>
              <a:ext cx="1188720" cy="2971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gr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Operating System Services</a:t>
            </a:r>
          </a:p>
        </p:txBody>
      </p:sp>
      <p:sp>
        <p:nvSpPr>
          <p:cNvPr id="6147"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One set of operating-system services provides functions that are helpful to the user:</a:t>
            </a:r>
          </a:p>
          <a:p>
            <a:pPr lvl="1" eaLnBrk="1" hangingPunct="1"/>
            <a:r>
              <a:rPr lang="en-US" altLang="zh-CN" sz="2000" b="0" dirty="0">
                <a:solidFill>
                  <a:srgbClr val="FF3300"/>
                </a:solidFill>
                <a:latin typeface="Arial" pitchFamily="34" charset="0"/>
                <a:ea typeface="宋体" pitchFamily="2" charset="-122"/>
              </a:rPr>
              <a:t>User interface</a:t>
            </a:r>
            <a:r>
              <a:rPr lang="en-US" altLang="zh-CN" sz="2000" b="0" dirty="0">
                <a:latin typeface="Arial" pitchFamily="34" charset="0"/>
                <a:ea typeface="宋体" pitchFamily="2" charset="-122"/>
              </a:rPr>
              <a:t> - Almost all operating systems have a user interface (UI)</a:t>
            </a:r>
          </a:p>
          <a:p>
            <a:pPr lvl="2" eaLnBrk="1" hangingPunct="1"/>
            <a:r>
              <a:rPr lang="en-US" altLang="zh-CN" b="0" dirty="0">
                <a:latin typeface="Arial" pitchFamily="34" charset="0"/>
                <a:ea typeface="宋体" pitchFamily="2" charset="-122"/>
              </a:rPr>
              <a:t>Varies between </a:t>
            </a:r>
            <a:r>
              <a:rPr lang="en-US" altLang="zh-CN" b="0" dirty="0">
                <a:solidFill>
                  <a:srgbClr val="FF3300"/>
                </a:solidFill>
                <a:latin typeface="Arial" pitchFamily="34" charset="0"/>
                <a:ea typeface="宋体" pitchFamily="2" charset="-122"/>
              </a:rPr>
              <a:t>Command-Line Interface (CLI),</a:t>
            </a:r>
            <a:r>
              <a:rPr lang="en-US" altLang="zh-CN" b="0" dirty="0">
                <a:latin typeface="Arial" pitchFamily="34" charset="0"/>
                <a:ea typeface="宋体" pitchFamily="2" charset="-122"/>
              </a:rPr>
              <a:t> </a:t>
            </a:r>
            <a:r>
              <a:rPr lang="en-US" altLang="zh-CN" b="0" dirty="0">
                <a:solidFill>
                  <a:srgbClr val="FF3300"/>
                </a:solidFill>
                <a:latin typeface="Arial" pitchFamily="34" charset="0"/>
                <a:ea typeface="宋体" pitchFamily="2" charset="-122"/>
              </a:rPr>
              <a:t>Graphics User Interface (GUI),</a:t>
            </a:r>
            <a:r>
              <a:rPr lang="en-US" altLang="zh-CN" b="0" dirty="0">
                <a:latin typeface="Arial" pitchFamily="34" charset="0"/>
                <a:ea typeface="宋体" pitchFamily="2" charset="-122"/>
              </a:rPr>
              <a:t> Batch</a:t>
            </a:r>
          </a:p>
          <a:p>
            <a:pPr lvl="1" eaLnBrk="1" hangingPunct="1"/>
            <a:r>
              <a:rPr lang="en-US" altLang="zh-CN" sz="2000" b="0" dirty="0">
                <a:solidFill>
                  <a:srgbClr val="FF3300"/>
                </a:solidFill>
                <a:latin typeface="Arial" pitchFamily="34" charset="0"/>
                <a:ea typeface="宋体" pitchFamily="2" charset="-122"/>
              </a:rPr>
              <a:t>Program execution</a:t>
            </a:r>
            <a:r>
              <a:rPr lang="en-US" altLang="zh-CN" sz="2000" b="0" dirty="0">
                <a:latin typeface="Arial" pitchFamily="34" charset="0"/>
                <a:ea typeface="宋体" pitchFamily="2" charset="-122"/>
              </a:rPr>
              <a:t> - The system must be able to load a program into memory and to run that program, end execution, either normally or abnormally (indicating error)</a:t>
            </a:r>
          </a:p>
          <a:p>
            <a:pPr lvl="1" eaLnBrk="1" hangingPunct="1"/>
            <a:r>
              <a:rPr lang="en-US" altLang="zh-CN" sz="2000" b="0" dirty="0">
                <a:solidFill>
                  <a:srgbClr val="FF3300"/>
                </a:solidFill>
                <a:latin typeface="Arial" pitchFamily="34" charset="0"/>
                <a:ea typeface="宋体" pitchFamily="2" charset="-122"/>
              </a:rPr>
              <a:t>I/O operations</a:t>
            </a:r>
            <a:r>
              <a:rPr lang="en-US" altLang="zh-CN" sz="2000" b="0" dirty="0">
                <a:latin typeface="Arial" pitchFamily="34" charset="0"/>
                <a:ea typeface="宋体" pitchFamily="2" charset="-122"/>
              </a:rPr>
              <a:t> -  A running program may require I/O, which may involve a file or an I/O device. </a:t>
            </a:r>
          </a:p>
          <a:p>
            <a:pPr lvl="1" eaLnBrk="1" hangingPunct="1"/>
            <a:r>
              <a:rPr lang="en-US" altLang="zh-CN" sz="2000" b="0" dirty="0">
                <a:solidFill>
                  <a:srgbClr val="FF3300"/>
                </a:solidFill>
                <a:latin typeface="Arial" pitchFamily="34" charset="0"/>
                <a:ea typeface="宋体" pitchFamily="2" charset="-122"/>
              </a:rPr>
              <a:t>File-system manipulation</a:t>
            </a:r>
            <a:r>
              <a:rPr lang="en-US" altLang="zh-CN" sz="2000" b="0" dirty="0">
                <a:latin typeface="Arial" pitchFamily="34" charset="0"/>
                <a:ea typeface="宋体" pitchFamily="2" charset="-122"/>
              </a:rPr>
              <a:t> -  The file system is of particular interest. Obviously, programs need to read and write files and directories, create and delete them, search them, list file Information, permission management.</a:t>
            </a:r>
          </a:p>
        </p:txBody>
      </p:sp>
      <p:pic>
        <p:nvPicPr>
          <p:cNvPr id="8197"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23290" y="5364541"/>
            <a:ext cx="995864" cy="10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3847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noFill/>
        </p:spPr>
        <p:txBody>
          <a:bodyPr/>
          <a:lstStyle/>
          <a:p>
            <a:pPr eaLnBrk="1" hangingPunct="1">
              <a:defRPr/>
            </a:pPr>
            <a:r>
              <a:rPr lang="en-US" altLang="en-US" sz="2800" dirty="0">
                <a:solidFill>
                  <a:srgbClr val="FFC000"/>
                </a:solidFill>
                <a:ea typeface="宋体" charset="-122"/>
              </a:rPr>
              <a:t>Monolithic Structure</a:t>
            </a:r>
            <a:endParaRPr lang="zh-CN" altLang="en-US" sz="2800" dirty="0">
              <a:solidFill>
                <a:srgbClr val="FFC000"/>
              </a:solidFill>
              <a:ea typeface="宋体" charset="-122"/>
            </a:endParaRPr>
          </a:p>
        </p:txBody>
      </p:sp>
      <p:sp>
        <p:nvSpPr>
          <p:cNvPr id="51203" name="Rectangle 3"/>
          <p:cNvSpPr>
            <a:spLocks noGrp="1" noChangeArrowheads="1"/>
          </p:cNvSpPr>
          <p:nvPr>
            <p:ph idx="1"/>
          </p:nvPr>
        </p:nvSpPr>
        <p:spPr/>
        <p:txBody>
          <a:bodyPr/>
          <a:lstStyle/>
          <a:p>
            <a:pPr eaLnBrk="1" hangingPunct="1"/>
            <a:r>
              <a:rPr lang="en-US" altLang="zh-CN" b="0" dirty="0">
                <a:solidFill>
                  <a:srgbClr val="FF0000"/>
                </a:solidFill>
                <a:latin typeface="Arial" pitchFamily="34" charset="0"/>
                <a:ea typeface="宋体" pitchFamily="2" charset="-122"/>
              </a:rPr>
              <a:t>Advantages:</a:t>
            </a:r>
          </a:p>
          <a:p>
            <a:pPr lvl="1" eaLnBrk="1" hangingPunct="1"/>
            <a:r>
              <a:rPr lang="en-US" altLang="zh-CN" b="0" dirty="0">
                <a:latin typeface="Arial" pitchFamily="34" charset="0"/>
                <a:ea typeface="宋体" pitchFamily="2" charset="-122"/>
              </a:rPr>
              <a:t>highly efficient because of direct communication between components</a:t>
            </a:r>
          </a:p>
          <a:p>
            <a:pPr lvl="1" eaLnBrk="1" hangingPunct="1"/>
            <a:endParaRPr lang="en-US" altLang="zh-CN" b="0" dirty="0">
              <a:latin typeface="Arial" pitchFamily="34" charset="0"/>
              <a:ea typeface="宋体" pitchFamily="2" charset="-122"/>
            </a:endParaRPr>
          </a:p>
          <a:p>
            <a:pPr eaLnBrk="1" hangingPunct="1"/>
            <a:r>
              <a:rPr lang="en-US" altLang="zh-CN" b="0" dirty="0">
                <a:solidFill>
                  <a:srgbClr val="FF0000"/>
                </a:solidFill>
                <a:latin typeface="Arial" pitchFamily="34" charset="0"/>
                <a:ea typeface="宋体" pitchFamily="2" charset="-122"/>
              </a:rPr>
              <a:t>Disadvantages:</a:t>
            </a:r>
          </a:p>
          <a:p>
            <a:pPr lvl="1" eaLnBrk="1" hangingPunct="1"/>
            <a:r>
              <a:rPr lang="en-US" altLang="zh-CN" b="0" dirty="0">
                <a:latin typeface="Arial" pitchFamily="34" charset="0"/>
                <a:ea typeface="宋体" pitchFamily="2" charset="-122"/>
              </a:rPr>
              <a:t>Difficult to isolate source of bugs and other errors</a:t>
            </a:r>
          </a:p>
          <a:p>
            <a:pPr lvl="1" eaLnBrk="1" hangingPunct="1"/>
            <a:r>
              <a:rPr lang="en-US" altLang="zh-CN" b="0" dirty="0">
                <a:latin typeface="Arial" pitchFamily="34" charset="0"/>
                <a:ea typeface="宋体" pitchFamily="2" charset="-122"/>
              </a:rPr>
              <a:t>Hard to modify and maintain</a:t>
            </a:r>
          </a:p>
          <a:p>
            <a:pPr lvl="1" eaLnBrk="1" hangingPunct="1"/>
            <a:r>
              <a:rPr lang="en-US" altLang="zh-CN" b="0" dirty="0">
                <a:latin typeface="Arial" pitchFamily="34" charset="0"/>
                <a:ea typeface="宋体" pitchFamily="2" charset="-122"/>
              </a:rPr>
              <a:t>Kernel gets bigger as the OS develops.</a:t>
            </a:r>
            <a:endParaRPr lang="zh-CN" altLang="en-US" b="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defRPr/>
            </a:pPr>
            <a:r>
              <a:rPr lang="en-US" altLang="en-US" sz="2800" dirty="0">
                <a:solidFill>
                  <a:srgbClr val="FFC000"/>
                </a:solidFill>
                <a:ea typeface="宋体" charset="-122"/>
              </a:rPr>
              <a:t>Monolithic Structure– Original UNIX</a:t>
            </a:r>
          </a:p>
        </p:txBody>
      </p:sp>
      <p:sp>
        <p:nvSpPr>
          <p:cNvPr id="75778" name="Rectangle 3"/>
          <p:cNvSpPr>
            <a:spLocks noGrp="1" noChangeArrowheads="1"/>
          </p:cNvSpPr>
          <p:nvPr>
            <p:ph idx="1"/>
          </p:nvPr>
        </p:nvSpPr>
        <p:spPr>
          <a:xfrm>
            <a:off x="842433" y="1340169"/>
            <a:ext cx="10507133" cy="4530725"/>
          </a:xfrm>
        </p:spPr>
        <p:txBody>
          <a:bodyPr/>
          <a:lstStyle/>
          <a:p>
            <a:r>
              <a:rPr lang="en-US" altLang="en-US" dirty="0"/>
              <a:t> UNIX – limited by hardware functionality, the original UNIX operating system had limited structuring.  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extLst>
      <p:ext uri="{BB962C8B-B14F-4D97-AF65-F5344CB8AC3E}">
        <p14:creationId xmlns:p14="http://schemas.microsoft.com/office/powerpoint/2010/main" val="506714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defRPr/>
            </a:pPr>
            <a:r>
              <a:rPr lang="en-US" altLang="en-US" sz="2800" dirty="0">
                <a:solidFill>
                  <a:srgbClr val="FFC000"/>
                </a:solidFill>
                <a:ea typeface="宋体" charset="-122"/>
              </a:rPr>
              <a:t>Traditional UNIX System Structure</a:t>
            </a:r>
          </a:p>
        </p:txBody>
      </p:sp>
      <p:sp>
        <p:nvSpPr>
          <p:cNvPr id="2" name="内容占位符 1"/>
          <p:cNvSpPr>
            <a:spLocks noGrp="1"/>
          </p:cNvSpPr>
          <p:nvPr>
            <p:ph idx="1"/>
          </p:nvPr>
        </p:nvSpPr>
        <p:spPr/>
        <p:txBody>
          <a:bodyPr/>
          <a:lstStyle/>
          <a:p>
            <a:endParaRPr lang="zh-CN" altLang="en-US"/>
          </a:p>
        </p:txBody>
      </p:sp>
      <p:sp>
        <p:nvSpPr>
          <p:cNvPr id="77826" name="TextBox 1"/>
          <p:cNvSpPr txBox="1">
            <a:spLocks noChangeArrowheads="1"/>
          </p:cNvSpPr>
          <p:nvPr/>
        </p:nvSpPr>
        <p:spPr bwMode="auto">
          <a:xfrm>
            <a:off x="2444751" y="5773741"/>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Beyond simple but not fully layered</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67" y="1233489"/>
            <a:ext cx="806809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977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2387600" y="150813"/>
            <a:ext cx="8229600" cy="576262"/>
          </a:xfrm>
        </p:spPr>
        <p:txBody>
          <a:bodyPr/>
          <a:lstStyle/>
          <a:p>
            <a:pPr eaLnBrk="1" hangingPunct="1">
              <a:defRPr/>
            </a:pPr>
            <a:r>
              <a:rPr lang="en-US" altLang="en-US" sz="2800" dirty="0">
                <a:solidFill>
                  <a:srgbClr val="FFC000"/>
                </a:solidFill>
                <a:latin typeface="+mj-lt"/>
                <a:ea typeface="宋体" charset="-122"/>
              </a:rPr>
              <a:t>Linux System Structure</a:t>
            </a:r>
          </a:p>
        </p:txBody>
      </p:sp>
      <p:sp>
        <p:nvSpPr>
          <p:cNvPr id="79874" name="TextBox 1"/>
          <p:cNvSpPr txBox="1">
            <a:spLocks noChangeArrowheads="1"/>
          </p:cNvSpPr>
          <p:nvPr/>
        </p:nvSpPr>
        <p:spPr bwMode="auto">
          <a:xfrm>
            <a:off x="2749551" y="1096964"/>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Monolithic plus modular design</a:t>
            </a:r>
          </a:p>
        </p:txBody>
      </p:sp>
      <p:pic>
        <p:nvPicPr>
          <p:cNvPr id="798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3300" y="1586230"/>
            <a:ext cx="451866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766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四、</a:t>
            </a:r>
            <a:r>
              <a:rPr lang="en-US" altLang="zh-CN" sz="2800" dirty="0">
                <a:solidFill>
                  <a:srgbClr val="FFC000"/>
                </a:solidFill>
                <a:ea typeface="宋体" charset="-122"/>
              </a:rPr>
              <a:t>Microkernel System Structure </a:t>
            </a:r>
            <a:r>
              <a:rPr lang="zh-CN" altLang="en-US" sz="2800" dirty="0">
                <a:solidFill>
                  <a:srgbClr val="FFC000"/>
                </a:solidFill>
                <a:ea typeface="宋体" charset="-122"/>
              </a:rPr>
              <a:t>（微内核结构）</a:t>
            </a:r>
          </a:p>
        </p:txBody>
      </p:sp>
      <p:sp>
        <p:nvSpPr>
          <p:cNvPr id="46083" name="Rectangle 3"/>
          <p:cNvSpPr>
            <a:spLocks noGrp="1" noChangeArrowheads="1"/>
          </p:cNvSpPr>
          <p:nvPr>
            <p:ph idx="1"/>
          </p:nvPr>
        </p:nvSpPr>
        <p:spPr/>
        <p:txBody>
          <a:bodyPr/>
          <a:lstStyle/>
          <a:p>
            <a:pPr eaLnBrk="1" hangingPunct="1"/>
            <a:r>
              <a:rPr lang="en-US" altLang="zh-CN" sz="2400" b="0" dirty="0">
                <a:solidFill>
                  <a:srgbClr val="FF0000"/>
                </a:solidFill>
                <a:latin typeface="Arial" pitchFamily="34" charset="0"/>
                <a:ea typeface="宋体" pitchFamily="2" charset="-122"/>
              </a:rPr>
              <a:t>Microkernels</a:t>
            </a:r>
            <a:r>
              <a:rPr lang="en-US" altLang="zh-CN" sz="2400" b="0" dirty="0">
                <a:latin typeface="Arial" pitchFamily="34" charset="0"/>
                <a:ea typeface="宋体" pitchFamily="2" charset="-122"/>
              </a:rPr>
              <a:t> </a:t>
            </a:r>
            <a:r>
              <a:rPr lang="en-US" altLang="zh-CN" sz="2000" b="0" dirty="0">
                <a:latin typeface="Arial" pitchFamily="34" charset="0"/>
                <a:ea typeface="宋体" pitchFamily="2" charset="-122"/>
              </a:rPr>
              <a:t>— only the most elementary functions are implemented directly</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in a central kernel— the microkernel. All other functions are delegated to autonomous</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processes that communicate with the central kernel via clearly defined communication</a:t>
            </a:r>
            <a:r>
              <a:rPr lang="zh-CN" altLang="en-US" sz="2000" b="0" dirty="0">
                <a:latin typeface="Arial" pitchFamily="34" charset="0"/>
                <a:ea typeface="宋体" pitchFamily="2" charset="-122"/>
              </a:rPr>
              <a:t> </a:t>
            </a:r>
            <a:r>
              <a:rPr lang="en-US" altLang="zh-CN" sz="2000" b="0" dirty="0">
                <a:latin typeface="Arial" pitchFamily="34" charset="0"/>
                <a:ea typeface="宋体" pitchFamily="2" charset="-122"/>
              </a:rPr>
              <a:t>interfaces</a:t>
            </a:r>
            <a:endParaRPr lang="en-US" altLang="zh-CN" sz="2400" b="0" dirty="0">
              <a:latin typeface="楷体_GB2312" pitchFamily="49" charset="-122"/>
              <a:ea typeface="楷体_GB2312" pitchFamily="49" charset="-122"/>
            </a:endParaRPr>
          </a:p>
          <a:p>
            <a:pPr eaLnBrk="1" hangingPunct="1">
              <a:lnSpc>
                <a:spcPct val="80000"/>
              </a:lnSpc>
            </a:pPr>
            <a:r>
              <a:rPr lang="zh-CN" altLang="en-US" sz="2000" b="0" dirty="0">
                <a:latin typeface="楷体" panose="02010609060101010101" pitchFamily="49" charset="-122"/>
              </a:rPr>
              <a:t>由下面两大部分组成 ：</a:t>
            </a:r>
          </a:p>
          <a:p>
            <a:pPr lvl="1" eaLnBrk="1" hangingPunct="1">
              <a:lnSpc>
                <a:spcPct val="80000"/>
              </a:lnSpc>
            </a:pPr>
            <a:r>
              <a:rPr lang="zh-CN" altLang="en-US" sz="2000" b="0" dirty="0">
                <a:solidFill>
                  <a:srgbClr val="FF0000"/>
                </a:solidFill>
                <a:latin typeface="楷体" panose="02010609060101010101" pitchFamily="49" charset="-122"/>
              </a:rPr>
              <a:t>“微”内核</a:t>
            </a:r>
          </a:p>
          <a:p>
            <a:pPr lvl="1" eaLnBrk="1" hangingPunct="1">
              <a:lnSpc>
                <a:spcPct val="80000"/>
              </a:lnSpc>
            </a:pPr>
            <a:r>
              <a:rPr lang="zh-CN" altLang="en-US" sz="2000" b="0" dirty="0">
                <a:solidFill>
                  <a:srgbClr val="FF0000"/>
                </a:solidFill>
                <a:latin typeface="楷体" panose="02010609060101010101" pitchFamily="49" charset="-122"/>
              </a:rPr>
              <a:t>若干服务</a:t>
            </a:r>
            <a:endParaRPr lang="en-US" altLang="zh-CN" sz="1800" b="0" dirty="0">
              <a:solidFill>
                <a:srgbClr val="FF0000"/>
              </a:solidFill>
              <a:latin typeface="楷体" panose="02010609060101010101" pitchFamily="49" charset="-122"/>
            </a:endParaRPr>
          </a:p>
          <a:p>
            <a:pPr eaLnBrk="1" hangingPunct="1">
              <a:lnSpc>
                <a:spcPct val="80000"/>
              </a:lnSpc>
            </a:pPr>
            <a:r>
              <a:rPr lang="en-US" altLang="zh-CN" sz="2000" b="0" dirty="0">
                <a:latin typeface="Arial" pitchFamily="34" charset="0"/>
                <a:ea typeface="宋体" pitchFamily="2" charset="-122"/>
              </a:rPr>
              <a:t>Moves as much from the kernel into </a:t>
            </a:r>
            <a:r>
              <a:rPr lang="en-US" altLang="zh-CN" sz="2000" b="0" dirty="0">
                <a:solidFill>
                  <a:srgbClr val="FF0000"/>
                </a:solidFill>
                <a:latin typeface="Arial" pitchFamily="34" charset="0"/>
                <a:ea typeface="宋体" pitchFamily="2" charset="-122"/>
              </a:rPr>
              <a:t>“</a:t>
            </a:r>
            <a:r>
              <a:rPr lang="en-US" altLang="zh-CN" sz="2000" b="0" i="1" dirty="0">
                <a:solidFill>
                  <a:srgbClr val="FF0000"/>
                </a:solidFill>
                <a:latin typeface="Arial" pitchFamily="34" charset="0"/>
                <a:ea typeface="宋体" pitchFamily="2" charset="-122"/>
              </a:rPr>
              <a:t>user</a:t>
            </a:r>
            <a:r>
              <a:rPr lang="en-US" altLang="zh-CN" sz="2000" b="0" dirty="0">
                <a:solidFill>
                  <a:srgbClr val="FF0000"/>
                </a:solidFill>
                <a:latin typeface="Arial" pitchFamily="34" charset="0"/>
                <a:ea typeface="宋体" pitchFamily="2" charset="-122"/>
              </a:rPr>
              <a:t>” space</a:t>
            </a:r>
          </a:p>
          <a:p>
            <a:pPr eaLnBrk="1" hangingPunct="1">
              <a:lnSpc>
                <a:spcPct val="80000"/>
              </a:lnSpc>
            </a:pPr>
            <a:r>
              <a:rPr lang="en-US" altLang="zh-CN" sz="2000" b="0" dirty="0">
                <a:latin typeface="Arial" pitchFamily="34" charset="0"/>
                <a:ea typeface="宋体" pitchFamily="2" charset="-122"/>
              </a:rPr>
              <a:t>Communication takes place between user modules using message passing</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795" y="4467228"/>
            <a:ext cx="7848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sz="2800" dirty="0">
                <a:solidFill>
                  <a:srgbClr val="FFC000"/>
                </a:solidFill>
                <a:ea typeface="宋体" charset="-122"/>
              </a:rPr>
              <a:t>Microkernel System Structure </a:t>
            </a:r>
            <a:r>
              <a:rPr lang="zh-CN" altLang="en-US" sz="2800" dirty="0">
                <a:solidFill>
                  <a:srgbClr val="FFC000"/>
                </a:solidFill>
                <a:ea typeface="宋体" charset="-122"/>
              </a:rPr>
              <a:t>（微内核结构）</a:t>
            </a:r>
          </a:p>
        </p:txBody>
      </p:sp>
      <p:sp>
        <p:nvSpPr>
          <p:cNvPr id="47107" name="内容占位符 2"/>
          <p:cNvSpPr>
            <a:spLocks noGrp="1"/>
          </p:cNvSpPr>
          <p:nvPr>
            <p:ph idx="1"/>
          </p:nvPr>
        </p:nvSpPr>
        <p:spPr/>
        <p:txBody>
          <a:bodyPr/>
          <a:lstStyle/>
          <a:p>
            <a:pPr eaLnBrk="1" hangingPunct="1">
              <a:lnSpc>
                <a:spcPct val="80000"/>
              </a:lnSpc>
            </a:pPr>
            <a:r>
              <a:rPr lang="en-US" altLang="zh-CN" sz="2400" b="0" dirty="0">
                <a:solidFill>
                  <a:srgbClr val="FF0000"/>
                </a:solidFill>
                <a:latin typeface="Arial" pitchFamily="34" charset="0"/>
                <a:ea typeface="宋体" pitchFamily="2" charset="-122"/>
              </a:rPr>
              <a:t>Benefits:</a:t>
            </a:r>
          </a:p>
          <a:p>
            <a:pPr lvl="1" eaLnBrk="1" hangingPunct="1">
              <a:lnSpc>
                <a:spcPct val="80000"/>
              </a:lnSpc>
            </a:pPr>
            <a:r>
              <a:rPr lang="en-US" altLang="zh-CN" sz="2000" b="0" dirty="0">
                <a:latin typeface="Arial" pitchFamily="34" charset="0"/>
                <a:ea typeface="宋体" pitchFamily="2" charset="-122"/>
              </a:rPr>
              <a:t>Easier to extend a microkernel</a:t>
            </a:r>
          </a:p>
          <a:p>
            <a:pPr lvl="1" eaLnBrk="1" hangingPunct="1">
              <a:lnSpc>
                <a:spcPct val="80000"/>
              </a:lnSpc>
            </a:pPr>
            <a:r>
              <a:rPr lang="en-US" altLang="zh-CN" sz="2000" b="0" dirty="0">
                <a:latin typeface="Arial" pitchFamily="34" charset="0"/>
                <a:ea typeface="宋体" pitchFamily="2" charset="-122"/>
              </a:rPr>
              <a:t>Easier to port the operating system to new architectures</a:t>
            </a:r>
          </a:p>
          <a:p>
            <a:pPr lvl="1" eaLnBrk="1" hangingPunct="1">
              <a:lnSpc>
                <a:spcPct val="80000"/>
              </a:lnSpc>
            </a:pPr>
            <a:r>
              <a:rPr lang="en-US" altLang="zh-CN" sz="2000" b="0" dirty="0">
                <a:latin typeface="Arial" pitchFamily="34" charset="0"/>
                <a:ea typeface="宋体" pitchFamily="2" charset="-122"/>
              </a:rPr>
              <a:t>More reliable (less code is running in kernel mode)</a:t>
            </a:r>
          </a:p>
          <a:p>
            <a:pPr lvl="1" eaLnBrk="1" hangingPunct="1">
              <a:lnSpc>
                <a:spcPct val="80000"/>
              </a:lnSpc>
            </a:pPr>
            <a:r>
              <a:rPr lang="en-US" altLang="zh-CN" sz="2000" b="0" dirty="0">
                <a:latin typeface="Arial" pitchFamily="34" charset="0"/>
                <a:ea typeface="宋体" pitchFamily="2" charset="-122"/>
              </a:rPr>
              <a:t>More secure</a:t>
            </a:r>
          </a:p>
          <a:p>
            <a:pPr eaLnBrk="1" hangingPunct="1">
              <a:lnSpc>
                <a:spcPct val="80000"/>
              </a:lnSpc>
            </a:pPr>
            <a:r>
              <a:rPr lang="en-US" altLang="zh-CN" sz="2400" b="0" dirty="0">
                <a:solidFill>
                  <a:srgbClr val="FF0000"/>
                </a:solidFill>
                <a:latin typeface="Arial" pitchFamily="34" charset="0"/>
                <a:ea typeface="宋体" pitchFamily="2" charset="-122"/>
              </a:rPr>
              <a:t>Detriments:</a:t>
            </a:r>
          </a:p>
          <a:p>
            <a:pPr lvl="1" eaLnBrk="1" hangingPunct="1">
              <a:lnSpc>
                <a:spcPct val="80000"/>
              </a:lnSpc>
            </a:pPr>
            <a:r>
              <a:rPr lang="en-US" altLang="zh-CN" sz="2000" b="0" dirty="0">
                <a:latin typeface="Arial" pitchFamily="34" charset="0"/>
                <a:ea typeface="宋体" pitchFamily="2" charset="-122"/>
              </a:rPr>
              <a:t>Performance overhead of user space to kernel space communication</a:t>
            </a:r>
          </a:p>
          <a:p>
            <a:pPr eaLnBrk="1" hangingPunct="1">
              <a:lnSpc>
                <a:spcPct val="80000"/>
              </a:lnSpc>
            </a:pPr>
            <a:endParaRPr lang="en-US" altLang="zh-CN" sz="2400" b="0" dirty="0">
              <a:solidFill>
                <a:srgbClr val="0000CC"/>
              </a:solidFill>
              <a:latin typeface="Arial" pitchFamily="34" charset="0"/>
              <a:ea typeface="宋体" pitchFamily="2" charset="-122"/>
            </a:endParaRPr>
          </a:p>
          <a:p>
            <a:pPr eaLnBrk="1" hangingPunct="1">
              <a:lnSpc>
                <a:spcPct val="80000"/>
              </a:lnSpc>
            </a:pPr>
            <a:r>
              <a:rPr lang="en-US" altLang="zh-CN" sz="2400" b="0" dirty="0">
                <a:solidFill>
                  <a:srgbClr val="0000CC"/>
                </a:solidFill>
                <a:latin typeface="Arial" pitchFamily="34" charset="0"/>
                <a:ea typeface="宋体" pitchFamily="2" charset="-122"/>
              </a:rPr>
              <a:t>Windows NT</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 Windows</a:t>
            </a:r>
            <a:r>
              <a:rPr lang="zh-CN" altLang="en-US" sz="2400" b="0" dirty="0">
                <a:solidFill>
                  <a:srgbClr val="0000CC"/>
                </a:solidFill>
                <a:latin typeface="Arial" pitchFamily="34" charset="0"/>
                <a:ea typeface="宋体" pitchFamily="2" charset="-122"/>
              </a:rPr>
              <a:t> </a:t>
            </a:r>
            <a:r>
              <a:rPr lang="en-US" altLang="zh-CN" sz="2400" b="0" dirty="0">
                <a:solidFill>
                  <a:srgbClr val="0000CC"/>
                </a:solidFill>
                <a:latin typeface="Arial" pitchFamily="34" charset="0"/>
                <a:ea typeface="宋体" pitchFamily="2" charset="-122"/>
              </a:rPr>
              <a:t>8</a:t>
            </a:r>
            <a:r>
              <a:rPr lang="zh-CN" altLang="en-US" sz="2400" b="0" dirty="0">
                <a:solidFill>
                  <a:srgbClr val="0000CC"/>
                </a:solidFill>
                <a:latin typeface="Arial" pitchFamily="34" charset="0"/>
                <a:ea typeface="宋体" pitchFamily="2" charset="-122"/>
              </a:rPr>
              <a:t>、</a:t>
            </a:r>
            <a:r>
              <a:rPr lang="en-US" altLang="zh-CN" sz="2400" b="0" dirty="0">
                <a:solidFill>
                  <a:srgbClr val="0000CC"/>
                </a:solidFill>
                <a:latin typeface="Arial" pitchFamily="34" charset="0"/>
                <a:ea typeface="宋体" pitchFamily="2" charset="-122"/>
              </a:rPr>
              <a:t>Windows 10</a:t>
            </a:r>
            <a:r>
              <a:rPr lang="zh-CN" altLang="en-US" sz="2400" b="0" dirty="0">
                <a:solidFill>
                  <a:srgbClr val="0000CC"/>
                </a:solidFill>
                <a:latin typeface="Arial" pitchFamily="34" charset="0"/>
                <a:ea typeface="宋体" pitchFamily="2" charset="-122"/>
              </a:rPr>
              <a:t>、</a:t>
            </a:r>
            <a:r>
              <a:rPr lang="en-US" altLang="zh-CN" sz="2400" b="0" dirty="0">
                <a:solidFill>
                  <a:srgbClr val="0000CC"/>
                </a:solidFill>
                <a:latin typeface="Arial" pitchFamily="34" charset="0"/>
                <a:ea typeface="宋体" pitchFamily="2" charset="-122"/>
              </a:rPr>
              <a:t>Mac OS</a:t>
            </a:r>
          </a:p>
          <a:p>
            <a:pPr eaLnBrk="1" hangingPunct="1">
              <a:lnSpc>
                <a:spcPct val="80000"/>
              </a:lnSpc>
            </a:pPr>
            <a:r>
              <a:rPr lang="en-US" altLang="zh-CN" sz="2400" b="0" dirty="0">
                <a:solidFill>
                  <a:srgbClr val="FF0000"/>
                </a:solidFill>
                <a:latin typeface="Arial" pitchFamily="34" charset="0"/>
                <a:ea typeface="宋体" pitchFamily="2" charset="-122"/>
              </a:rPr>
              <a:t>L4</a:t>
            </a:r>
            <a:r>
              <a:rPr lang="zh-CN" altLang="en-US" sz="2400" b="0" dirty="0">
                <a:solidFill>
                  <a:srgbClr val="FF0000"/>
                </a:solidFill>
                <a:latin typeface="Arial" pitchFamily="34" charset="0"/>
                <a:ea typeface="宋体" pitchFamily="2" charset="-122"/>
              </a:rPr>
              <a:t> </a:t>
            </a:r>
            <a:r>
              <a:rPr lang="zh-CN" altLang="en-US" sz="2400" b="0" dirty="0">
                <a:solidFill>
                  <a:srgbClr val="0000CC"/>
                </a:solidFill>
                <a:latin typeface="Arial" pitchFamily="34" charset="0"/>
                <a:ea typeface="宋体" pitchFamily="2" charset="-122"/>
              </a:rPr>
              <a:t>：</a:t>
            </a:r>
            <a:r>
              <a:rPr lang="en-US" altLang="zh-CN" sz="2400" b="0" dirty="0">
                <a:latin typeface="Arial" pitchFamily="34" charset="0"/>
              </a:rPr>
              <a:t> http://www.l4hq.org/</a:t>
            </a:r>
            <a:endParaRPr lang="en-US" altLang="zh-CN" sz="2400" b="0" dirty="0">
              <a:solidFill>
                <a:srgbClr val="0000CC"/>
              </a:solidFill>
              <a:latin typeface="Arial" pitchFamily="34" charset="0"/>
              <a:ea typeface="宋体" pitchFamily="2" charset="-122"/>
            </a:endParaRPr>
          </a:p>
          <a:p>
            <a:pPr eaLnBrk="1" hangingPunct="1"/>
            <a:endParaRPr lang="zh-CN" altLang="en-US" b="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2028825" y="214313"/>
            <a:ext cx="8229600" cy="576262"/>
          </a:xfrm>
        </p:spPr>
        <p:txBody>
          <a:bodyPr/>
          <a:lstStyle/>
          <a:p>
            <a:pPr eaLnBrk="1" hangingPunct="1">
              <a:defRPr/>
            </a:pPr>
            <a:r>
              <a:rPr lang="en-US" altLang="en-US" sz="2800" dirty="0">
                <a:solidFill>
                  <a:srgbClr val="FFC000"/>
                </a:solidFill>
                <a:ea typeface="宋体" charset="-122"/>
              </a:rPr>
              <a:t>Microkernel System Structure </a:t>
            </a:r>
          </a:p>
        </p:txBody>
      </p:sp>
      <p:pic>
        <p:nvPicPr>
          <p:cNvPr id="860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614" y="1644651"/>
            <a:ext cx="83407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887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defRPr/>
            </a:pPr>
            <a:r>
              <a:rPr lang="en-US" altLang="zh-TW" sz="2800" dirty="0">
                <a:solidFill>
                  <a:srgbClr val="FFC000"/>
                </a:solidFill>
                <a:ea typeface="宋体" charset="-122"/>
              </a:rPr>
              <a:t>Windows Kernel </a:t>
            </a:r>
            <a:endParaRPr lang="zh-TW" altLang="en-US" sz="2800" dirty="0">
              <a:solidFill>
                <a:srgbClr val="FFC000"/>
              </a:solidFill>
              <a:ea typeface="宋体" charset="-122"/>
            </a:endParaRPr>
          </a:p>
        </p:txBody>
      </p:sp>
      <p:sp>
        <p:nvSpPr>
          <p:cNvPr id="2" name="内容占位符 1"/>
          <p:cNvSpPr>
            <a:spLocks noGrp="1"/>
          </p:cNvSpPr>
          <p:nvPr>
            <p:ph idx="1"/>
          </p:nvPr>
        </p:nvSpPr>
        <p:spPr/>
        <p:txBody>
          <a:bodyPr/>
          <a:lstStyle/>
          <a:p>
            <a:endParaRPr lang="zh-CN" altLang="en-US"/>
          </a:p>
        </p:txBody>
      </p:sp>
      <p:sp>
        <p:nvSpPr>
          <p:cNvPr id="49155" name="Text Box 90"/>
          <p:cNvSpPr txBox="1">
            <a:spLocks noChangeArrowheads="1"/>
          </p:cNvSpPr>
          <p:nvPr/>
        </p:nvSpPr>
        <p:spPr bwMode="auto">
          <a:xfrm>
            <a:off x="3279776" y="5683251"/>
            <a:ext cx="5534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eaLnBrk="1" hangingPunct="1"/>
            <a:r>
              <a:rPr lang="en-US" altLang="zh-TW" sz="1800">
                <a:solidFill>
                  <a:schemeClr val="folHlink"/>
                </a:solidFill>
                <a:latin typeface="Tahoma" pitchFamily="34" charset="0"/>
                <a:ea typeface="PMingLiU" pitchFamily="18" charset="-120"/>
              </a:rPr>
              <a:t>Windows NT 4.0 </a:t>
            </a:r>
            <a:r>
              <a:rPr lang="zh-TW" altLang="en-US" sz="1800">
                <a:solidFill>
                  <a:schemeClr val="folHlink"/>
                </a:solidFill>
                <a:latin typeface="Tahoma" pitchFamily="34" charset="0"/>
                <a:ea typeface="PMingLiU" pitchFamily="18" charset="-120"/>
              </a:rPr>
              <a:t>起，</a:t>
            </a:r>
            <a:r>
              <a:rPr lang="zh-CN" altLang="en-US" sz="1800">
                <a:solidFill>
                  <a:schemeClr val="folHlink"/>
                </a:solidFill>
                <a:latin typeface="Tahoma" pitchFamily="34" charset="0"/>
                <a:ea typeface="宋体" pitchFamily="2" charset="-122"/>
              </a:rPr>
              <a:t>采用</a:t>
            </a:r>
            <a:r>
              <a:rPr lang="zh-TW" altLang="en-US" sz="1800">
                <a:solidFill>
                  <a:schemeClr val="folHlink"/>
                </a:solidFill>
                <a:latin typeface="Tahoma" pitchFamily="34" charset="0"/>
                <a:ea typeface="PMingLiU" pitchFamily="18" charset="-120"/>
              </a:rPr>
              <a:t> </a:t>
            </a:r>
            <a:r>
              <a:rPr lang="en-US" altLang="zh-TW" sz="1800">
                <a:solidFill>
                  <a:schemeClr val="folHlink"/>
                </a:solidFill>
                <a:latin typeface="Tahoma" pitchFamily="34" charset="0"/>
                <a:ea typeface="PMingLiU" pitchFamily="18" charset="-120"/>
              </a:rPr>
              <a:t>microkernel </a:t>
            </a:r>
            <a:r>
              <a:rPr lang="zh-TW" altLang="en-US" sz="1800">
                <a:solidFill>
                  <a:schemeClr val="folHlink"/>
                </a:solidFill>
                <a:latin typeface="Tahoma" pitchFamily="34" charset="0"/>
                <a:ea typeface="PMingLiU" pitchFamily="18" charset="-120"/>
              </a:rPr>
              <a:t>的架</a:t>
            </a:r>
            <a:r>
              <a:rPr lang="zh-CN" altLang="en-US" sz="1800">
                <a:solidFill>
                  <a:schemeClr val="folHlink"/>
                </a:solidFill>
                <a:latin typeface="Tahoma" pitchFamily="34" charset="0"/>
                <a:ea typeface="宋体" pitchFamily="2" charset="-122"/>
              </a:rPr>
              <a:t>构</a:t>
            </a:r>
            <a:endParaRPr lang="zh-TW" altLang="en-US" sz="1800">
              <a:solidFill>
                <a:schemeClr val="folHlink"/>
              </a:solidFill>
              <a:latin typeface="Tahoma" pitchFamily="34" charset="0"/>
              <a:ea typeface="宋体" pitchFamily="2" charset="-122"/>
            </a:endParaRPr>
          </a:p>
        </p:txBody>
      </p:sp>
      <p:graphicFrame>
        <p:nvGraphicFramePr>
          <p:cNvPr id="49156" name="对象 1"/>
          <p:cNvGraphicFramePr>
            <a:graphicFrameLocks noChangeAspect="1"/>
          </p:cNvGraphicFramePr>
          <p:nvPr>
            <p:extLst>
              <p:ext uri="{D42A27DB-BD31-4B8C-83A1-F6EECF244321}">
                <p14:modId xmlns:p14="http://schemas.microsoft.com/office/powerpoint/2010/main" val="3464518921"/>
              </p:ext>
            </p:extLst>
          </p:nvPr>
        </p:nvGraphicFramePr>
        <p:xfrm>
          <a:off x="1075268" y="1039814"/>
          <a:ext cx="8605308" cy="4560887"/>
        </p:xfrm>
        <a:graphic>
          <a:graphicData uri="http://schemas.openxmlformats.org/presentationml/2006/ole">
            <mc:AlternateContent xmlns:mc="http://schemas.openxmlformats.org/markup-compatibility/2006">
              <mc:Choice xmlns:v="urn:schemas-microsoft-com:vml" Requires="v">
                <p:oleObj name="VISIO" r:id="rId2" imgW="6431400" imgH="2997360" progId="Visio.Drawing.6">
                  <p:embed/>
                </p:oleObj>
              </mc:Choice>
              <mc:Fallback>
                <p:oleObj name="VISIO" r:id="rId2" imgW="6431400" imgH="2997360" progId="Visio.Drawing.6">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68" y="1039814"/>
                        <a:ext cx="8605308" cy="4560887"/>
                      </a:xfrm>
                      <a:prstGeom prst="rect">
                        <a:avLst/>
                      </a:prstGeom>
                      <a:noFill/>
                      <a:ln>
                        <a:noFill/>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五、</a:t>
            </a:r>
            <a:r>
              <a:rPr lang="en-US" altLang="zh-CN" sz="2800" dirty="0">
                <a:solidFill>
                  <a:srgbClr val="FFC000"/>
                </a:solidFill>
                <a:ea typeface="宋体" charset="-122"/>
              </a:rPr>
              <a:t>Modules</a:t>
            </a:r>
            <a:r>
              <a:rPr lang="zh-CN" altLang="en-US" sz="2800" dirty="0">
                <a:solidFill>
                  <a:srgbClr val="FFC000"/>
                </a:solidFill>
                <a:ea typeface="宋体" charset="-122"/>
              </a:rPr>
              <a:t>（模块）</a:t>
            </a:r>
          </a:p>
        </p:txBody>
      </p:sp>
      <p:sp>
        <p:nvSpPr>
          <p:cNvPr id="43011" name="Rectangle 3"/>
          <p:cNvSpPr>
            <a:spLocks noGrp="1" noChangeArrowheads="1"/>
          </p:cNvSpPr>
          <p:nvPr>
            <p:ph idx="1"/>
          </p:nvPr>
        </p:nvSpPr>
        <p:spPr/>
        <p:txBody>
          <a:bodyPr/>
          <a:lstStyle/>
          <a:p>
            <a:pPr eaLnBrk="1" hangingPunct="1">
              <a:lnSpc>
                <a:spcPct val="90000"/>
              </a:lnSpc>
              <a:defRPr/>
            </a:pPr>
            <a:r>
              <a:rPr lang="en-US" altLang="zh-CN" sz="2400" b="0" dirty="0">
                <a:ea typeface="宋体" charset="-122"/>
              </a:rPr>
              <a:t>Most modern operating systems implement </a:t>
            </a:r>
            <a:r>
              <a:rPr lang="en-US" altLang="zh-CN" sz="2400" b="0" dirty="0">
                <a:solidFill>
                  <a:srgbClr val="FF0000"/>
                </a:solidFill>
                <a:ea typeface="宋体" charset="-122"/>
              </a:rPr>
              <a:t>kernel modules </a:t>
            </a:r>
            <a:r>
              <a:rPr lang="zh-CN" altLang="en-US" sz="2400" b="0" dirty="0">
                <a:solidFill>
                  <a:schemeClr val="tx2"/>
                </a:solidFill>
                <a:effectLst>
                  <a:outerShdw blurRad="38100" dist="38100" dir="2700000" algn="tl">
                    <a:srgbClr val="C0C0C0"/>
                  </a:outerShdw>
                </a:effectLst>
                <a:ea typeface="宋体" charset="-122"/>
              </a:rPr>
              <a:t>（内核模块）</a:t>
            </a:r>
            <a:endParaRPr lang="en-US" altLang="zh-CN" sz="2000" b="0" dirty="0">
              <a:solidFill>
                <a:srgbClr val="FF0000"/>
              </a:solidFill>
              <a:ea typeface="宋体" charset="-122"/>
            </a:endParaRPr>
          </a:p>
          <a:p>
            <a:pPr lvl="1" eaLnBrk="1" hangingPunct="1">
              <a:lnSpc>
                <a:spcPct val="90000"/>
              </a:lnSpc>
              <a:defRPr/>
            </a:pPr>
            <a:r>
              <a:rPr lang="en-US" altLang="zh-CN" b="0" dirty="0">
                <a:ea typeface="宋体" charset="-122"/>
              </a:rPr>
              <a:t>Uses object-oriented approach</a:t>
            </a:r>
          </a:p>
          <a:p>
            <a:pPr lvl="1" eaLnBrk="1" hangingPunct="1">
              <a:lnSpc>
                <a:spcPct val="90000"/>
              </a:lnSpc>
              <a:defRPr/>
            </a:pPr>
            <a:r>
              <a:rPr lang="en-US" altLang="zh-CN" b="0" dirty="0">
                <a:ea typeface="宋体" charset="-122"/>
              </a:rPr>
              <a:t>Each core component is separate</a:t>
            </a:r>
          </a:p>
          <a:p>
            <a:pPr lvl="1" eaLnBrk="1" hangingPunct="1">
              <a:lnSpc>
                <a:spcPct val="90000"/>
              </a:lnSpc>
              <a:defRPr/>
            </a:pPr>
            <a:r>
              <a:rPr lang="en-US" altLang="zh-CN" b="0" dirty="0">
                <a:ea typeface="宋体" charset="-122"/>
              </a:rPr>
              <a:t>Each talks to the others over known interfaces</a:t>
            </a:r>
          </a:p>
          <a:p>
            <a:pPr lvl="1" eaLnBrk="1" hangingPunct="1">
              <a:lnSpc>
                <a:spcPct val="90000"/>
              </a:lnSpc>
              <a:defRPr/>
            </a:pPr>
            <a:r>
              <a:rPr lang="en-US" altLang="zh-CN" b="0" dirty="0">
                <a:ea typeface="宋体" charset="-122"/>
              </a:rPr>
              <a:t>Each is loadable as needed within the kernel</a:t>
            </a:r>
          </a:p>
          <a:p>
            <a:pPr eaLnBrk="1" hangingPunct="1">
              <a:lnSpc>
                <a:spcPct val="90000"/>
              </a:lnSpc>
              <a:defRPr/>
            </a:pPr>
            <a:r>
              <a:rPr lang="en-US" altLang="zh-CN" sz="2400" b="0" dirty="0">
                <a:ea typeface="宋体" charset="-122"/>
              </a:rPr>
              <a:t>Overall, similar to layers but with more flexible</a:t>
            </a:r>
          </a:p>
          <a:p>
            <a:pPr eaLnBrk="1" hangingPunct="1">
              <a:lnSpc>
                <a:spcPct val="90000"/>
              </a:lnSpc>
              <a:defRPr/>
            </a:pPr>
            <a:r>
              <a:rPr lang="en-US" altLang="zh-CN" sz="2400" b="0" dirty="0">
                <a:solidFill>
                  <a:srgbClr val="FF0000"/>
                </a:solidFill>
                <a:ea typeface="宋体" charset="-122"/>
              </a:rPr>
              <a:t>Linux , Solaris, </a:t>
            </a:r>
            <a:r>
              <a:rPr lang="en-US" altLang="zh-CN" sz="2400" b="0" dirty="0" err="1">
                <a:solidFill>
                  <a:srgbClr val="FF0000"/>
                </a:solidFill>
                <a:ea typeface="宋体" charset="-122"/>
              </a:rPr>
              <a:t>etc</a:t>
            </a:r>
            <a:endParaRPr lang="en-US" altLang="zh-CN" sz="2400" b="0" dirty="0">
              <a:solidFill>
                <a:srgbClr val="FF0000"/>
              </a:solidFill>
              <a:ea typeface="宋体"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zh-CN" altLang="en-US" sz="2800" dirty="0">
                <a:solidFill>
                  <a:srgbClr val="FFC000"/>
                </a:solidFill>
                <a:ea typeface="宋体" charset="-122"/>
              </a:rPr>
              <a:t>六、</a:t>
            </a:r>
            <a:r>
              <a:rPr lang="en-US" altLang="zh-CN" sz="2800" dirty="0">
                <a:solidFill>
                  <a:srgbClr val="FFC000"/>
                </a:solidFill>
                <a:ea typeface="宋体" charset="-122"/>
              </a:rPr>
              <a:t>Hybrid Systems</a:t>
            </a:r>
            <a:r>
              <a:rPr lang="zh-CN" altLang="en-US" sz="2800" dirty="0">
                <a:solidFill>
                  <a:srgbClr val="FFC000"/>
                </a:solidFill>
                <a:ea typeface="宋体" charset="-122"/>
              </a:rPr>
              <a:t>（混合系统）</a:t>
            </a:r>
            <a:endParaRPr lang="en-US" altLang="zh-CN" sz="2800" dirty="0">
              <a:solidFill>
                <a:srgbClr val="FFC000"/>
              </a:solidFill>
              <a:ea typeface="宋体" charset="-122"/>
            </a:endParaRPr>
          </a:p>
        </p:txBody>
      </p:sp>
      <p:sp>
        <p:nvSpPr>
          <p:cNvPr id="53251" name="Rectangle 3"/>
          <p:cNvSpPr>
            <a:spLocks noGrp="1" noChangeArrowheads="1"/>
          </p:cNvSpPr>
          <p:nvPr>
            <p:ph idx="1"/>
          </p:nvPr>
        </p:nvSpPr>
        <p:spPr/>
        <p:txBody>
          <a:bodyPr/>
          <a:lstStyle/>
          <a:p>
            <a:r>
              <a:rPr lang="en-US" altLang="zh-CN" sz="2400" b="0" dirty="0">
                <a:latin typeface="Arial" pitchFamily="34" charset="0"/>
              </a:rPr>
              <a:t>Most modern operating systems actually not one pure model</a:t>
            </a:r>
          </a:p>
          <a:p>
            <a:pPr lvl="1"/>
            <a:r>
              <a:rPr lang="en-US" altLang="zh-CN" sz="2000" b="0" dirty="0">
                <a:latin typeface="Arial" pitchFamily="34" charset="0"/>
              </a:rPr>
              <a:t>Hybrid combines multiple approaches to address performance, security, usability needs</a:t>
            </a:r>
          </a:p>
          <a:p>
            <a:pPr lvl="1"/>
            <a:r>
              <a:rPr lang="en-US" altLang="zh-CN" sz="2000" b="0" dirty="0">
                <a:latin typeface="Arial" pitchFamily="34" charset="0"/>
              </a:rPr>
              <a:t>Linux and Solaris kernels in kernel address space, so monolithic, plus modular for dynamic loading of functionality</a:t>
            </a:r>
          </a:p>
          <a:p>
            <a:pPr lvl="1"/>
            <a:r>
              <a:rPr lang="en-US" altLang="zh-CN" sz="2000" b="0" dirty="0">
                <a:latin typeface="Arial" pitchFamily="34" charset="0"/>
              </a:rPr>
              <a:t>Windows mostly monolithic, plus microkernel for different subsystem </a:t>
            </a:r>
            <a:r>
              <a:rPr lang="en-US" altLang="zh-CN" sz="2000" b="0" i="1" dirty="0">
                <a:latin typeface="Arial" pitchFamily="34" charset="0"/>
              </a:rPr>
              <a:t>personalities</a:t>
            </a:r>
          </a:p>
          <a:p>
            <a:r>
              <a:rPr lang="en-US" altLang="zh-CN" sz="2400" b="0" dirty="0">
                <a:latin typeface="Arial" pitchFamily="34" charset="0"/>
              </a:rPr>
              <a:t>Apple Mac OS X hybrid, layered, </a:t>
            </a:r>
            <a:r>
              <a:rPr lang="en-US" altLang="zh-CN" sz="2400" b="0" dirty="0">
                <a:solidFill>
                  <a:srgbClr val="3366FF"/>
                </a:solidFill>
                <a:latin typeface="Arial" pitchFamily="34" charset="0"/>
              </a:rPr>
              <a:t>Aqua</a:t>
            </a:r>
            <a:r>
              <a:rPr lang="en-US" altLang="zh-CN" sz="2400" b="0" dirty="0">
                <a:latin typeface="Arial" pitchFamily="34" charset="0"/>
              </a:rPr>
              <a:t> UI plus </a:t>
            </a:r>
            <a:r>
              <a:rPr lang="en-US" altLang="zh-CN" sz="2400" b="0" dirty="0">
                <a:solidFill>
                  <a:srgbClr val="3366FF"/>
                </a:solidFill>
                <a:latin typeface="Arial" pitchFamily="34" charset="0"/>
              </a:rPr>
              <a:t>Cocoa</a:t>
            </a:r>
            <a:r>
              <a:rPr lang="en-US" altLang="zh-CN" sz="2400" b="0" dirty="0">
                <a:latin typeface="Arial" pitchFamily="34" charset="0"/>
              </a:rPr>
              <a:t> programming environment</a:t>
            </a:r>
          </a:p>
          <a:p>
            <a:pPr lvl="1"/>
            <a:r>
              <a:rPr lang="en-US" altLang="zh-CN" sz="2000" b="0" dirty="0">
                <a:latin typeface="Arial" pitchFamily="34" charset="0"/>
              </a:rPr>
              <a:t>Below is kernel consisting of Mach microkernel and BSD Unix parts, plus I/O kit and dynamically loadable modules (called </a:t>
            </a:r>
            <a:r>
              <a:rPr lang="en-US" altLang="zh-CN" sz="2000" b="0" dirty="0">
                <a:solidFill>
                  <a:srgbClr val="3366FF"/>
                </a:solidFill>
                <a:latin typeface="Arial" pitchFamily="34" charset="0"/>
              </a:rPr>
              <a:t>kernel extensions</a:t>
            </a:r>
            <a:r>
              <a:rPr lang="en-US" altLang="zh-CN" sz="2000" b="0" dirty="0">
                <a:latin typeface="Arial"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b="0"/>
              <a:t>Operating System Services (Cont.)</a:t>
            </a:r>
          </a:p>
        </p:txBody>
      </p:sp>
      <p:sp>
        <p:nvSpPr>
          <p:cNvPr id="7171" name="Rectangle 3"/>
          <p:cNvSpPr>
            <a:spLocks noGrp="1" noChangeArrowheads="1"/>
          </p:cNvSpPr>
          <p:nvPr>
            <p:ph idx="1"/>
          </p:nvPr>
        </p:nvSpPr>
        <p:spPr/>
        <p:txBody>
          <a:bodyPr/>
          <a:lstStyle/>
          <a:p>
            <a:pPr eaLnBrk="1" hangingPunct="1"/>
            <a:r>
              <a:rPr lang="en-US" altLang="zh-CN" b="0" dirty="0">
                <a:latin typeface="Arial" pitchFamily="34" charset="0"/>
                <a:ea typeface="宋体" pitchFamily="2" charset="-122"/>
              </a:rPr>
              <a:t>One set of operating-system services provides functions that are helpful to the user (</a:t>
            </a:r>
            <a:r>
              <a:rPr lang="en-US" altLang="zh-CN" b="0" dirty="0" err="1">
                <a:latin typeface="Arial" pitchFamily="34" charset="0"/>
                <a:ea typeface="宋体" pitchFamily="2" charset="-122"/>
              </a:rPr>
              <a:t>Cont</a:t>
            </a:r>
            <a:r>
              <a:rPr lang="en-US" altLang="zh-CN" b="0" dirty="0">
                <a:latin typeface="Arial" pitchFamily="34" charset="0"/>
                <a:ea typeface="宋体" pitchFamily="2" charset="-122"/>
              </a:rPr>
              <a:t>):</a:t>
            </a:r>
            <a:endParaRPr lang="en-US" altLang="zh-CN" sz="2000" b="0" dirty="0">
              <a:latin typeface="Arial" pitchFamily="34" charset="0"/>
              <a:ea typeface="宋体" pitchFamily="2" charset="-122"/>
            </a:endParaRPr>
          </a:p>
          <a:p>
            <a:pPr lvl="1" eaLnBrk="1" hangingPunct="1"/>
            <a:r>
              <a:rPr lang="en-US" altLang="zh-CN" sz="2000" b="0" dirty="0">
                <a:solidFill>
                  <a:srgbClr val="FF3300"/>
                </a:solidFill>
                <a:latin typeface="Arial" pitchFamily="34" charset="0"/>
                <a:ea typeface="宋体" pitchFamily="2" charset="-122"/>
              </a:rPr>
              <a:t>Communications </a:t>
            </a:r>
            <a:r>
              <a:rPr lang="en-US" altLang="zh-CN" sz="2000" b="0" dirty="0">
                <a:latin typeface="Arial" pitchFamily="34" charset="0"/>
                <a:ea typeface="宋体" pitchFamily="2" charset="-122"/>
              </a:rPr>
              <a:t>– Processes may exchange information, on the same computer or between computers over a network</a:t>
            </a:r>
          </a:p>
          <a:p>
            <a:pPr lvl="2" eaLnBrk="1" hangingPunct="1"/>
            <a:r>
              <a:rPr lang="en-US" altLang="zh-CN" b="0" dirty="0">
                <a:latin typeface="Arial" pitchFamily="34" charset="0"/>
                <a:ea typeface="宋体" pitchFamily="2" charset="-122"/>
              </a:rPr>
              <a:t>Communications may be via shared memory or through message passing (packets moved by the OS)</a:t>
            </a:r>
          </a:p>
          <a:p>
            <a:pPr lvl="1" eaLnBrk="1" hangingPunct="1"/>
            <a:r>
              <a:rPr lang="en-US" altLang="zh-CN" sz="2000" b="0" dirty="0">
                <a:solidFill>
                  <a:srgbClr val="FF3300"/>
                </a:solidFill>
                <a:latin typeface="Arial" pitchFamily="34" charset="0"/>
                <a:ea typeface="宋体" pitchFamily="2" charset="-122"/>
              </a:rPr>
              <a:t>Error detection</a:t>
            </a:r>
            <a:r>
              <a:rPr lang="en-US" altLang="zh-CN" sz="2000" b="0" dirty="0">
                <a:latin typeface="Arial" pitchFamily="34" charset="0"/>
                <a:ea typeface="宋体" pitchFamily="2" charset="-122"/>
              </a:rPr>
              <a:t> – OS needs to be constantly aware of possible errors</a:t>
            </a:r>
          </a:p>
          <a:p>
            <a:pPr lvl="2" eaLnBrk="1" hangingPunct="1"/>
            <a:r>
              <a:rPr lang="en-US" altLang="zh-CN" b="0" dirty="0">
                <a:latin typeface="Arial" pitchFamily="34" charset="0"/>
                <a:ea typeface="宋体" pitchFamily="2" charset="-122"/>
              </a:rPr>
              <a:t>May occur in the CPU and memory hardware, in I/O devices, in user program</a:t>
            </a:r>
          </a:p>
          <a:p>
            <a:pPr lvl="2" eaLnBrk="1" hangingPunct="1"/>
            <a:r>
              <a:rPr lang="en-US" altLang="zh-CN" b="0" dirty="0">
                <a:latin typeface="Arial" pitchFamily="34" charset="0"/>
                <a:ea typeface="宋体" pitchFamily="2" charset="-122"/>
              </a:rPr>
              <a:t>For each type of error, OS should take the appropriate action to ensure correct and consistent computing</a:t>
            </a:r>
          </a:p>
          <a:p>
            <a:pPr lvl="2" eaLnBrk="1" hangingPunct="1"/>
            <a:r>
              <a:rPr lang="en-US" altLang="zh-CN" b="0" dirty="0">
                <a:latin typeface="Arial" pitchFamily="34" charset="0"/>
                <a:ea typeface="宋体" pitchFamily="2" charset="-122"/>
              </a:rPr>
              <a:t>Debugging facilities can greatly enhance the user’s and programmer’s abilities to efficiently use the system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noChangeArrowheads="1"/>
          </p:cNvSpPr>
          <p:nvPr>
            <p:ph type="title"/>
          </p:nvPr>
        </p:nvSpPr>
        <p:spPr/>
        <p:txBody>
          <a:bodyPr/>
          <a:lstStyle/>
          <a:p>
            <a:r>
              <a:rPr lang="en-US" altLang="en-US"/>
              <a:t>macOS and iOS Structure</a:t>
            </a:r>
          </a:p>
        </p:txBody>
      </p:sp>
      <p:pic>
        <p:nvPicPr>
          <p:cNvPr id="92162" name="Content Placeholder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865120" y="1191896"/>
            <a:ext cx="5632769" cy="4638985"/>
          </a:xfrm>
        </p:spPr>
      </p:pic>
    </p:spTree>
    <p:extLst>
      <p:ext uri="{BB962C8B-B14F-4D97-AF65-F5344CB8AC3E}">
        <p14:creationId xmlns:p14="http://schemas.microsoft.com/office/powerpoint/2010/main" val="3330568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b="0"/>
              <a:t>iOS</a:t>
            </a:r>
          </a:p>
        </p:txBody>
      </p:sp>
      <p:sp>
        <p:nvSpPr>
          <p:cNvPr id="55299" name="Rectangle 3"/>
          <p:cNvSpPr>
            <a:spLocks noGrp="1" noChangeArrowheads="1"/>
          </p:cNvSpPr>
          <p:nvPr>
            <p:ph idx="1"/>
          </p:nvPr>
        </p:nvSpPr>
        <p:spPr/>
        <p:txBody>
          <a:bodyPr/>
          <a:lstStyle/>
          <a:p>
            <a:r>
              <a:rPr lang="en-US" altLang="zh-CN" b="0" dirty="0">
                <a:latin typeface="Arial" pitchFamily="34" charset="0"/>
              </a:rPr>
              <a:t>Apple mobile OS for </a:t>
            </a:r>
            <a:r>
              <a:rPr lang="en-US" altLang="zh-CN" b="0" i="1" dirty="0">
                <a:latin typeface="Arial" pitchFamily="34" charset="0"/>
              </a:rPr>
              <a:t>iPhone</a:t>
            </a:r>
            <a:r>
              <a:rPr lang="en-US" altLang="zh-CN" b="0" dirty="0">
                <a:latin typeface="Arial" pitchFamily="34" charset="0"/>
              </a:rPr>
              <a:t>, </a:t>
            </a:r>
            <a:r>
              <a:rPr lang="en-US" altLang="zh-CN" b="0" i="1" dirty="0" err="1">
                <a:latin typeface="Arial" pitchFamily="34" charset="0"/>
              </a:rPr>
              <a:t>iPad</a:t>
            </a:r>
            <a:endParaRPr lang="en-US" altLang="zh-CN" b="0" dirty="0">
              <a:latin typeface="Arial" pitchFamily="34" charset="0"/>
            </a:endParaRPr>
          </a:p>
          <a:p>
            <a:pPr lvl="1"/>
            <a:r>
              <a:rPr lang="en-US" altLang="zh-CN" sz="2000" b="0" dirty="0">
                <a:latin typeface="Arial" pitchFamily="34" charset="0"/>
              </a:rPr>
              <a:t>Structured on Mac OS X, added functionality</a:t>
            </a:r>
          </a:p>
          <a:p>
            <a:pPr lvl="1"/>
            <a:r>
              <a:rPr lang="en-US" altLang="zh-CN" sz="2000" b="0" dirty="0">
                <a:latin typeface="Arial" pitchFamily="34" charset="0"/>
              </a:rPr>
              <a:t>Does not run OS X applications natively</a:t>
            </a:r>
          </a:p>
          <a:p>
            <a:pPr lvl="2"/>
            <a:r>
              <a:rPr lang="en-US" altLang="zh-CN" sz="1800" b="0" dirty="0">
                <a:latin typeface="Arial" pitchFamily="34" charset="0"/>
              </a:rPr>
              <a:t>Also runs on different CPU architecture (ARM vs. Intel)</a:t>
            </a:r>
          </a:p>
          <a:p>
            <a:pPr lvl="1"/>
            <a:r>
              <a:rPr lang="en-US" altLang="zh-CN" sz="2000" b="0" dirty="0">
                <a:solidFill>
                  <a:srgbClr val="3366FF"/>
                </a:solidFill>
                <a:latin typeface="Arial" pitchFamily="34" charset="0"/>
              </a:rPr>
              <a:t>Cocoa Touch </a:t>
            </a:r>
            <a:r>
              <a:rPr lang="en-US" altLang="zh-CN" sz="2000" b="0" dirty="0">
                <a:latin typeface="Arial" pitchFamily="34" charset="0"/>
              </a:rPr>
              <a:t>Objective-C API for developing apps</a:t>
            </a:r>
          </a:p>
          <a:p>
            <a:pPr lvl="1"/>
            <a:r>
              <a:rPr lang="en-US" altLang="zh-CN" sz="2000" b="0" dirty="0">
                <a:solidFill>
                  <a:srgbClr val="3366FF"/>
                </a:solidFill>
                <a:latin typeface="Arial" pitchFamily="34" charset="0"/>
              </a:rPr>
              <a:t>Media services </a:t>
            </a:r>
            <a:r>
              <a:rPr lang="en-US" altLang="zh-CN" sz="2000" b="0" dirty="0">
                <a:latin typeface="Arial" pitchFamily="34" charset="0"/>
              </a:rPr>
              <a:t>layer for graphics, audio, video</a:t>
            </a:r>
          </a:p>
          <a:p>
            <a:pPr lvl="1"/>
            <a:r>
              <a:rPr lang="en-US" altLang="zh-CN" sz="2000" b="0" dirty="0">
                <a:solidFill>
                  <a:srgbClr val="3366FF"/>
                </a:solidFill>
                <a:latin typeface="Arial" pitchFamily="34" charset="0"/>
              </a:rPr>
              <a:t>Core services </a:t>
            </a:r>
            <a:r>
              <a:rPr lang="en-US" altLang="zh-CN" sz="2000" b="0" dirty="0">
                <a:latin typeface="Arial" pitchFamily="34" charset="0"/>
              </a:rPr>
              <a:t>provides cloud computing, databases</a:t>
            </a:r>
          </a:p>
          <a:p>
            <a:pPr lvl="1"/>
            <a:r>
              <a:rPr lang="en-US" altLang="zh-CN" sz="2000" b="0" dirty="0">
                <a:latin typeface="Arial" pitchFamily="34" charset="0"/>
              </a:rPr>
              <a:t>Core operating system, based on Mac OS X kernel</a:t>
            </a:r>
          </a:p>
        </p:txBody>
      </p:sp>
      <p:pic>
        <p:nvPicPr>
          <p:cNvPr id="55300" name="Picture 1" descr="2_17.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9114" y="168370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b="0"/>
              <a:t>Android</a:t>
            </a:r>
          </a:p>
        </p:txBody>
      </p:sp>
      <p:sp>
        <p:nvSpPr>
          <p:cNvPr id="56323" name="Rectangle 3"/>
          <p:cNvSpPr>
            <a:spLocks noGrp="1" noChangeArrowheads="1"/>
          </p:cNvSpPr>
          <p:nvPr>
            <p:ph idx="1"/>
          </p:nvPr>
        </p:nvSpPr>
        <p:spPr/>
        <p:txBody>
          <a:bodyPr/>
          <a:lstStyle/>
          <a:p>
            <a:r>
              <a:rPr lang="en-US" altLang="zh-CN" sz="2000" b="0" dirty="0">
                <a:latin typeface="Arial" pitchFamily="34" charset="0"/>
              </a:rPr>
              <a:t>Developed by Open Handset Alliance (mostly Google)</a:t>
            </a:r>
          </a:p>
          <a:p>
            <a:pPr lvl="1"/>
            <a:r>
              <a:rPr lang="en-US" altLang="zh-CN" sz="1800" b="0" dirty="0">
                <a:latin typeface="Arial" pitchFamily="34" charset="0"/>
              </a:rPr>
              <a:t>Open Source</a:t>
            </a:r>
          </a:p>
          <a:p>
            <a:r>
              <a:rPr lang="en-US" altLang="zh-CN" sz="2000" b="0" dirty="0">
                <a:latin typeface="Arial" pitchFamily="34" charset="0"/>
              </a:rPr>
              <a:t>Similar stack to IOS</a:t>
            </a:r>
          </a:p>
          <a:p>
            <a:r>
              <a:rPr lang="en-US" altLang="zh-CN" sz="2000" b="0" dirty="0">
                <a:latin typeface="Arial" pitchFamily="34" charset="0"/>
              </a:rPr>
              <a:t>Based on Linux kernel but modified</a:t>
            </a:r>
          </a:p>
          <a:p>
            <a:pPr lvl="1"/>
            <a:r>
              <a:rPr lang="en-US" altLang="zh-CN" sz="1800" b="0" dirty="0">
                <a:latin typeface="Arial" pitchFamily="34" charset="0"/>
              </a:rPr>
              <a:t>Provides process, memory, device-driver management</a:t>
            </a:r>
          </a:p>
          <a:p>
            <a:pPr lvl="1"/>
            <a:r>
              <a:rPr lang="en-US" altLang="zh-CN" sz="1800" b="0" dirty="0">
                <a:latin typeface="Arial" pitchFamily="34" charset="0"/>
              </a:rPr>
              <a:t>Adds power management </a:t>
            </a:r>
          </a:p>
          <a:p>
            <a:r>
              <a:rPr lang="en-US" altLang="zh-CN" sz="2000" b="0" dirty="0">
                <a:latin typeface="Arial" pitchFamily="34" charset="0"/>
              </a:rPr>
              <a:t>Runtime environment includes core set of libraries and </a:t>
            </a:r>
            <a:r>
              <a:rPr lang="en-US" altLang="zh-CN" sz="2000" b="0" dirty="0" err="1">
                <a:latin typeface="Arial" pitchFamily="34" charset="0"/>
              </a:rPr>
              <a:t>Dalvik</a:t>
            </a:r>
            <a:r>
              <a:rPr lang="en-US" altLang="zh-CN" sz="2000" b="0" dirty="0">
                <a:latin typeface="Arial" pitchFamily="34" charset="0"/>
              </a:rPr>
              <a:t> virtual machine</a:t>
            </a:r>
          </a:p>
          <a:p>
            <a:pPr lvl="1"/>
            <a:r>
              <a:rPr lang="en-US" altLang="zh-CN" sz="1800" b="0" dirty="0">
                <a:latin typeface="Arial" pitchFamily="34" charset="0"/>
              </a:rPr>
              <a:t>Apps developed in Java plus Android API</a:t>
            </a:r>
          </a:p>
          <a:p>
            <a:pPr lvl="2"/>
            <a:r>
              <a:rPr lang="en-US" altLang="zh-CN" sz="1600" b="0" dirty="0">
                <a:latin typeface="Arial" pitchFamily="34" charset="0"/>
              </a:rPr>
              <a:t>Java class files compiled to Java </a:t>
            </a:r>
            <a:r>
              <a:rPr lang="en-US" altLang="zh-CN" sz="1600" b="0" dirty="0" err="1">
                <a:latin typeface="Arial" pitchFamily="34" charset="0"/>
              </a:rPr>
              <a:t>bytecode</a:t>
            </a:r>
            <a:r>
              <a:rPr lang="en-US" altLang="zh-CN" sz="1600" b="0" dirty="0">
                <a:latin typeface="Arial" pitchFamily="34" charset="0"/>
              </a:rPr>
              <a:t> then translated to executable than runs in </a:t>
            </a:r>
            <a:r>
              <a:rPr lang="en-US" altLang="zh-CN" sz="1600" b="0" dirty="0" err="1">
                <a:latin typeface="Arial" pitchFamily="34" charset="0"/>
              </a:rPr>
              <a:t>Dalvik</a:t>
            </a:r>
            <a:r>
              <a:rPr lang="en-US" altLang="zh-CN" sz="1600" b="0" dirty="0">
                <a:latin typeface="Arial" pitchFamily="34" charset="0"/>
              </a:rPr>
              <a:t> VM</a:t>
            </a:r>
          </a:p>
          <a:p>
            <a:r>
              <a:rPr lang="en-US" altLang="zh-CN" sz="2000" b="0" dirty="0">
                <a:latin typeface="Arial" pitchFamily="34" charset="0"/>
              </a:rPr>
              <a:t>Libraries include frameworks for web browser (</a:t>
            </a:r>
            <a:r>
              <a:rPr lang="en-US" altLang="zh-CN" sz="2000" b="0" dirty="0" err="1">
                <a:latin typeface="Arial" pitchFamily="34" charset="0"/>
              </a:rPr>
              <a:t>webkit</a:t>
            </a:r>
            <a:r>
              <a:rPr lang="en-US" altLang="zh-CN" sz="2000" b="0" dirty="0">
                <a:latin typeface="Arial" pitchFamily="34" charset="0"/>
              </a:rPr>
              <a:t>), database (SQLite), multimedia, smaller </a:t>
            </a:r>
            <a:r>
              <a:rPr lang="en-US" altLang="zh-CN" sz="2000" b="0" dirty="0" err="1">
                <a:latin typeface="Arial" pitchFamily="34" charset="0"/>
              </a:rPr>
              <a:t>libc</a:t>
            </a:r>
            <a:endParaRPr lang="en-US" altLang="zh-CN" sz="2000" b="0" dirty="0">
              <a:latin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b="0"/>
              <a:t>Android Architecture</a:t>
            </a:r>
          </a:p>
        </p:txBody>
      </p:sp>
      <p:sp>
        <p:nvSpPr>
          <p:cNvPr id="2" name="内容占位符 1"/>
          <p:cNvSpPr>
            <a:spLocks noGrp="1"/>
          </p:cNvSpPr>
          <p:nvPr>
            <p:ph idx="1"/>
          </p:nvPr>
        </p:nvSpPr>
        <p:spPr/>
        <p:txBody>
          <a:bodyPr/>
          <a:lstStyle/>
          <a:p>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1097915"/>
            <a:ext cx="5638800" cy="538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zh-CN" altLang="en-US" b="0" dirty="0">
                <a:solidFill>
                  <a:srgbClr val="FF0000"/>
                </a:solidFill>
                <a:effectLst>
                  <a:outerShdw blurRad="38100" dist="38100" dir="2700000" algn="tl">
                    <a:srgbClr val="C0C0C0"/>
                  </a:outerShdw>
                </a:effectLst>
                <a:ea typeface="宋体" charset="-122"/>
              </a:rPr>
              <a:t>七、</a:t>
            </a:r>
            <a:r>
              <a:rPr lang="en-US" altLang="zh-CN" b="0" dirty="0">
                <a:solidFill>
                  <a:srgbClr val="FF0000"/>
                </a:solidFill>
                <a:effectLst>
                  <a:outerShdw blurRad="38100" dist="38100" dir="2700000" algn="tl">
                    <a:srgbClr val="C0C0C0"/>
                  </a:outerShdw>
                </a:effectLst>
                <a:ea typeface="宋体" charset="-122"/>
              </a:rPr>
              <a:t>Virtual Machines</a:t>
            </a:r>
          </a:p>
        </p:txBody>
      </p:sp>
      <p:sp>
        <p:nvSpPr>
          <p:cNvPr id="58371" name="Rectangle 3"/>
          <p:cNvSpPr>
            <a:spLocks noGrp="1" noChangeArrowheads="1"/>
          </p:cNvSpPr>
          <p:nvPr>
            <p:ph idx="1"/>
          </p:nvPr>
        </p:nvSpPr>
        <p:spPr/>
        <p:txBody>
          <a:bodyPr/>
          <a:lstStyle/>
          <a:p>
            <a:pPr eaLnBrk="1" hangingPunct="1">
              <a:lnSpc>
                <a:spcPct val="90000"/>
              </a:lnSpc>
            </a:pPr>
            <a:r>
              <a:rPr lang="en-US" altLang="zh-CN" sz="2400" b="0" dirty="0">
                <a:latin typeface="Arial" pitchFamily="34" charset="0"/>
                <a:ea typeface="宋体" pitchFamily="2" charset="-122"/>
              </a:rPr>
              <a:t>A </a:t>
            </a:r>
            <a:r>
              <a:rPr lang="en-US" altLang="zh-CN" sz="2400" b="0" i="1" dirty="0">
                <a:solidFill>
                  <a:srgbClr val="FF0000"/>
                </a:solidFill>
                <a:latin typeface="Arial" pitchFamily="34" charset="0"/>
                <a:ea typeface="宋体" pitchFamily="2" charset="-122"/>
              </a:rPr>
              <a:t>virtual machine</a:t>
            </a:r>
            <a:r>
              <a:rPr lang="en-US" altLang="zh-CN" sz="2400" b="0" dirty="0">
                <a:latin typeface="Arial" pitchFamily="34" charset="0"/>
                <a:ea typeface="宋体" pitchFamily="2" charset="-122"/>
              </a:rPr>
              <a:t> takes the layered approach to its logical conclusion.  It treats hardware and the operating system kernel as though they were all hardware</a:t>
            </a:r>
          </a:p>
          <a:p>
            <a:pPr eaLnBrk="1" hangingPunct="1">
              <a:lnSpc>
                <a:spcPct val="90000"/>
              </a:lnSpc>
            </a:pPr>
            <a:r>
              <a:rPr lang="en-US" altLang="zh-CN" sz="2400" b="0" dirty="0">
                <a:latin typeface="Arial" pitchFamily="34" charset="0"/>
                <a:ea typeface="宋体" pitchFamily="2" charset="-122"/>
              </a:rPr>
              <a:t>A virtual machine provides an interface </a:t>
            </a:r>
            <a:r>
              <a:rPr lang="en-US" altLang="zh-CN" sz="2400" b="0" i="1" dirty="0">
                <a:latin typeface="Arial" pitchFamily="34" charset="0"/>
                <a:ea typeface="宋体" pitchFamily="2" charset="-122"/>
              </a:rPr>
              <a:t>identical</a:t>
            </a:r>
            <a:r>
              <a:rPr lang="en-US" altLang="zh-CN" sz="2400" b="0" dirty="0">
                <a:latin typeface="Arial" pitchFamily="34" charset="0"/>
                <a:ea typeface="宋体" pitchFamily="2" charset="-122"/>
              </a:rPr>
              <a:t> to the underlying bare hardware</a:t>
            </a:r>
          </a:p>
          <a:p>
            <a:pPr eaLnBrk="1" hangingPunct="1">
              <a:lnSpc>
                <a:spcPct val="90000"/>
              </a:lnSpc>
            </a:pPr>
            <a:r>
              <a:rPr lang="en-US" altLang="zh-CN" sz="2400" b="0" dirty="0">
                <a:latin typeface="Arial" pitchFamily="34" charset="0"/>
                <a:ea typeface="宋体" pitchFamily="2" charset="-122"/>
              </a:rPr>
              <a:t>The operating system</a:t>
            </a:r>
            <a:r>
              <a:rPr lang="en-US" altLang="zh-CN" sz="2400" b="0" dirty="0">
                <a:solidFill>
                  <a:srgbClr val="FF0000"/>
                </a:solidFill>
                <a:latin typeface="Arial" pitchFamily="34" charset="0"/>
                <a:ea typeface="宋体" pitchFamily="2" charset="-122"/>
              </a:rPr>
              <a:t> host </a:t>
            </a:r>
            <a:r>
              <a:rPr lang="en-US" altLang="zh-CN" sz="2400" b="0" dirty="0">
                <a:latin typeface="Arial" pitchFamily="34" charset="0"/>
                <a:ea typeface="宋体" pitchFamily="2" charset="-122"/>
              </a:rPr>
              <a:t>creates the illusion that a process has its own processor and (virtual memory)</a:t>
            </a:r>
          </a:p>
          <a:p>
            <a:pPr eaLnBrk="1" hangingPunct="1">
              <a:lnSpc>
                <a:spcPct val="90000"/>
              </a:lnSpc>
            </a:pPr>
            <a:r>
              <a:rPr lang="en-US" altLang="zh-CN" sz="2400" b="0" dirty="0">
                <a:latin typeface="Arial" pitchFamily="34" charset="0"/>
                <a:ea typeface="宋体" pitchFamily="2" charset="-122"/>
              </a:rPr>
              <a:t>Each </a:t>
            </a:r>
            <a:r>
              <a:rPr lang="en-US" altLang="zh-CN" sz="2400" b="0" dirty="0">
                <a:solidFill>
                  <a:srgbClr val="FF0000"/>
                </a:solidFill>
                <a:latin typeface="Arial" pitchFamily="34" charset="0"/>
                <a:ea typeface="宋体" pitchFamily="2" charset="-122"/>
              </a:rPr>
              <a:t>guest</a:t>
            </a:r>
            <a:r>
              <a:rPr lang="en-US" altLang="zh-CN" sz="2400" b="0" dirty="0">
                <a:latin typeface="Arial" pitchFamily="34" charset="0"/>
                <a:ea typeface="宋体" pitchFamily="2" charset="-122"/>
              </a:rPr>
              <a:t> provided with a (virtual) copy of underlying computer</a:t>
            </a:r>
          </a:p>
          <a:p>
            <a:pPr eaLnBrk="1" hangingPunct="1">
              <a:lnSpc>
                <a:spcPct val="90000"/>
              </a:lnSpc>
            </a:pPr>
            <a:r>
              <a:rPr lang="en-US" altLang="zh-CN" sz="2400" b="0" i="1" dirty="0">
                <a:solidFill>
                  <a:srgbClr val="FF0000"/>
                </a:solidFill>
                <a:latin typeface="Arial" pitchFamily="34" charset="0"/>
                <a:ea typeface="宋体" pitchFamily="2" charset="-122"/>
              </a:rPr>
              <a:t>virtual machine software</a:t>
            </a:r>
            <a:r>
              <a:rPr lang="zh-CN" altLang="en-US" sz="2400" b="0" i="1" dirty="0">
                <a:solidFill>
                  <a:srgbClr val="FF0000"/>
                </a:solidFill>
                <a:latin typeface="Arial" pitchFamily="34" charset="0"/>
                <a:ea typeface="宋体" pitchFamily="2" charset="-122"/>
              </a:rPr>
              <a:t>： </a:t>
            </a:r>
            <a:r>
              <a:rPr lang="en-US" altLang="zh-CN" sz="2400" b="0" dirty="0">
                <a:solidFill>
                  <a:srgbClr val="3333FF"/>
                </a:solidFill>
                <a:latin typeface="Arial" pitchFamily="34" charset="0"/>
                <a:ea typeface="宋体" pitchFamily="2" charset="-122"/>
              </a:rPr>
              <a:t>VMWARE</a:t>
            </a:r>
            <a:r>
              <a:rPr lang="zh-CN" altLang="en-US" sz="2400" b="0" dirty="0">
                <a:solidFill>
                  <a:srgbClr val="3333FF"/>
                </a:solidFill>
                <a:latin typeface="Arial" pitchFamily="34" charset="0"/>
                <a:ea typeface="宋体" pitchFamily="2" charset="-122"/>
              </a:rPr>
              <a:t>、 </a:t>
            </a:r>
            <a:r>
              <a:rPr lang="en-US" altLang="zh-CN" sz="2400" b="0" dirty="0" err="1">
                <a:solidFill>
                  <a:srgbClr val="3333FF"/>
                </a:solidFill>
                <a:latin typeface="Arial" pitchFamily="34" charset="0"/>
                <a:ea typeface="宋体" pitchFamily="2" charset="-122"/>
              </a:rPr>
              <a:t>VirtualBox</a:t>
            </a:r>
            <a:r>
              <a:rPr lang="zh-CN" altLang="en-US" sz="2400" b="0" dirty="0">
                <a:solidFill>
                  <a:srgbClr val="3333FF"/>
                </a:solidFill>
                <a:latin typeface="Arial" pitchFamily="34" charset="0"/>
                <a:ea typeface="宋体" pitchFamily="2" charset="-122"/>
              </a:rPr>
              <a:t> 、</a:t>
            </a:r>
            <a:r>
              <a:rPr lang="en-US" altLang="zh-CN" sz="2000" b="0" dirty="0">
                <a:solidFill>
                  <a:srgbClr val="3333FF"/>
                </a:solidFill>
                <a:latin typeface="Arial" pitchFamily="34" charset="0"/>
                <a:ea typeface="宋体" pitchFamily="2" charset="-122"/>
              </a:rPr>
              <a:t>Microsoft Virtual PC</a:t>
            </a:r>
            <a:r>
              <a:rPr lang="en-US" altLang="zh-CN" sz="2000" b="0" dirty="0">
                <a:solidFill>
                  <a:srgbClr val="FF0000"/>
                </a:solidFill>
                <a:latin typeface="Arial" pitchFamily="34" charset="0"/>
                <a:ea typeface="宋体" pitchFamily="2" charset="-122"/>
              </a:rPr>
              <a:t> </a:t>
            </a:r>
          </a:p>
          <a:p>
            <a:pPr eaLnBrk="1" hangingPunct="1">
              <a:lnSpc>
                <a:spcPct val="90000"/>
              </a:lnSpc>
            </a:pPr>
            <a:r>
              <a:rPr lang="en-US" altLang="zh-CN" sz="2400" dirty="0" err="1">
                <a:solidFill>
                  <a:srgbClr val="FF0000"/>
                </a:solidFill>
              </a:rPr>
              <a:t>OpenStack</a:t>
            </a:r>
            <a:r>
              <a:rPr lang="zh-CN" altLang="en-US" sz="2400" dirty="0">
                <a:solidFill>
                  <a:srgbClr val="FF0000"/>
                </a:solidFill>
              </a:rPr>
              <a:t>云计算平台</a:t>
            </a:r>
            <a:endParaRPr lang="zh-CN" altLang="en-US" sz="2400" b="0" dirty="0">
              <a:solidFill>
                <a:srgbClr val="FF0000"/>
              </a:solidFill>
              <a:latin typeface="Arial" pitchFamily="34" charset="0"/>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b="0"/>
              <a:t>Virtual Machines (Cont.)</a:t>
            </a:r>
          </a:p>
        </p:txBody>
      </p:sp>
      <p:sp>
        <p:nvSpPr>
          <p:cNvPr id="59395"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The resources of the physical computer are shared to create the virtual machines</a:t>
            </a:r>
          </a:p>
          <a:p>
            <a:pPr lvl="1" eaLnBrk="1" hangingPunct="1"/>
            <a:r>
              <a:rPr lang="en-US" altLang="zh-CN" b="0" dirty="0">
                <a:latin typeface="Arial" pitchFamily="34" charset="0"/>
                <a:ea typeface="宋体" pitchFamily="2" charset="-122"/>
              </a:rPr>
              <a:t>CPU scheduling can create the appearance that users have their own processor</a:t>
            </a:r>
          </a:p>
          <a:p>
            <a:pPr lvl="1" eaLnBrk="1" hangingPunct="1"/>
            <a:r>
              <a:rPr lang="en-US" altLang="zh-CN" b="0" dirty="0">
                <a:latin typeface="Arial" pitchFamily="34" charset="0"/>
                <a:ea typeface="宋体" pitchFamily="2" charset="-122"/>
              </a:rPr>
              <a:t>Spooling and a file system can provide virtual card readers and virtual line printers</a:t>
            </a:r>
          </a:p>
          <a:p>
            <a:pPr lvl="1" eaLnBrk="1" hangingPunct="1"/>
            <a:r>
              <a:rPr lang="en-US" altLang="zh-CN" b="0" dirty="0">
                <a:latin typeface="Arial" pitchFamily="34" charset="0"/>
                <a:ea typeface="宋体" pitchFamily="2" charset="-122"/>
              </a:rPr>
              <a:t>A normal user time-sharing terminal serves as the virtual machine operator’s console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b="0"/>
              <a:t>Virtual Machines</a:t>
            </a:r>
            <a:r>
              <a:rPr lang="en-US" altLang="zh-CN" sz="2700" b="0"/>
              <a:t> (Cont.)</a:t>
            </a:r>
          </a:p>
        </p:txBody>
      </p:sp>
      <p:sp>
        <p:nvSpPr>
          <p:cNvPr id="60419" name="Rectangle 3"/>
          <p:cNvSpPr>
            <a:spLocks noGrp="1" noChangeArrowheads="1"/>
          </p:cNvSpPr>
          <p:nvPr>
            <p:ph idx="1"/>
          </p:nvPr>
        </p:nvSpPr>
        <p:spPr/>
        <p:txBody>
          <a:bodyPr/>
          <a:lstStyle/>
          <a:p>
            <a:pPr eaLnBrk="1" hangingPunct="1"/>
            <a:r>
              <a:rPr lang="en-US" altLang="zh-CN" sz="2400" b="0" dirty="0">
                <a:latin typeface="Arial" pitchFamily="34" charset="0"/>
                <a:ea typeface="宋体" pitchFamily="2" charset="-122"/>
              </a:rPr>
              <a:t>The virtual-machine concept provides complete protection of system resources since each virtual machine is isolated from all other virtual machines.  This isolation, however, permits no direct sharing of resources.</a:t>
            </a:r>
          </a:p>
          <a:p>
            <a:pPr eaLnBrk="1" hangingPunct="1"/>
            <a:r>
              <a:rPr lang="en-US" altLang="zh-CN" sz="2400" b="0" dirty="0">
                <a:latin typeface="Arial" pitchFamily="34" charset="0"/>
                <a:ea typeface="宋体" pitchFamily="2" charset="-122"/>
              </a:rPr>
              <a:t>A virtual-machine system is a perfect vehicle for operating-systems research and development.  System development is done on the virtual machine, instead of on a physical machine and so does not disrupt normal system operation.</a:t>
            </a:r>
          </a:p>
          <a:p>
            <a:pPr eaLnBrk="1" hangingPunct="1"/>
            <a:r>
              <a:rPr lang="en-US" altLang="zh-CN" sz="2400" b="0" dirty="0">
                <a:latin typeface="Arial" pitchFamily="34" charset="0"/>
                <a:ea typeface="宋体" pitchFamily="2" charset="-122"/>
              </a:rPr>
              <a:t>The virtual machine concept is difficult to implement due to the effort required to provide an </a:t>
            </a:r>
            <a:r>
              <a:rPr lang="en-US" altLang="zh-CN" sz="2400" b="0" i="1" dirty="0">
                <a:latin typeface="Arial" pitchFamily="34" charset="0"/>
                <a:ea typeface="宋体" pitchFamily="2" charset="-122"/>
              </a:rPr>
              <a:t>exact</a:t>
            </a:r>
            <a:r>
              <a:rPr lang="en-US" altLang="zh-CN" sz="2400" b="0" dirty="0">
                <a:latin typeface="Arial" pitchFamily="34" charset="0"/>
                <a:ea typeface="宋体" pitchFamily="2" charset="-122"/>
              </a:rPr>
              <a:t> duplicate to the underlying machine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b="0"/>
              <a:t>Virtual Machines (Cont.)</a:t>
            </a:r>
          </a:p>
        </p:txBody>
      </p:sp>
      <p:sp>
        <p:nvSpPr>
          <p:cNvPr id="61443" name="Rectangle 7"/>
          <p:cNvSpPr>
            <a:spLocks noGrp="1" noChangeArrowheads="1"/>
          </p:cNvSpPr>
          <p:nvPr>
            <p:ph idx="1"/>
          </p:nvPr>
        </p:nvSpPr>
        <p:spPr>
          <a:xfrm>
            <a:off x="1075267" y="1233489"/>
            <a:ext cx="10507133" cy="5199395"/>
          </a:xfrm>
        </p:spPr>
        <p:txBody>
          <a:bodyPr/>
          <a:lstStyle/>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endParaRPr lang="zh-CN" altLang="en-US" sz="1800" b="0" dirty="0">
              <a:latin typeface="Arial" pitchFamily="34" charset="0"/>
              <a:ea typeface="宋体" pitchFamily="2" charset="-122"/>
            </a:endParaRPr>
          </a:p>
          <a:p>
            <a:pPr eaLnBrk="1" hangingPunct="1">
              <a:buFont typeface="Monotype Sorts" pitchFamily="2" charset="2"/>
              <a:buNone/>
            </a:pPr>
            <a:r>
              <a:rPr lang="zh-CN" altLang="en-US" sz="1800" b="0" dirty="0">
                <a:latin typeface="Arial" pitchFamily="34" charset="0"/>
                <a:ea typeface="宋体" pitchFamily="2" charset="-122"/>
              </a:rPr>
              <a:t>                            </a:t>
            </a:r>
            <a:endParaRPr lang="en-US" altLang="zh-CN" sz="1800" b="0" dirty="0">
              <a:latin typeface="Arial" pitchFamily="34" charset="0"/>
              <a:ea typeface="宋体" pitchFamily="2" charset="-122"/>
            </a:endParaRPr>
          </a:p>
          <a:p>
            <a:pPr algn="ctr" eaLnBrk="1" hangingPunct="1">
              <a:buFont typeface="Monotype Sorts" pitchFamily="2" charset="2"/>
              <a:buNone/>
            </a:pPr>
            <a:r>
              <a:rPr lang="zh-CN" altLang="en-US" sz="1800" b="0" dirty="0">
                <a:latin typeface="Arial" pitchFamily="34" charset="0"/>
                <a:ea typeface="宋体" pitchFamily="2" charset="-122"/>
              </a:rPr>
              <a:t> </a:t>
            </a:r>
            <a:r>
              <a:rPr lang="en-US" altLang="zh-CN" sz="1800" b="0" dirty="0">
                <a:latin typeface="Arial" pitchFamily="34" charset="0"/>
                <a:ea typeface="宋体" pitchFamily="2" charset="-122"/>
              </a:rPr>
              <a:t>(a) </a:t>
            </a:r>
            <a:r>
              <a:rPr lang="en-US" altLang="zh-CN" sz="1800" b="0" dirty="0" err="1">
                <a:latin typeface="Arial" pitchFamily="34" charset="0"/>
                <a:ea typeface="宋体" pitchFamily="2" charset="-122"/>
              </a:rPr>
              <a:t>Nonvirtual</a:t>
            </a:r>
            <a:r>
              <a:rPr lang="en-US" altLang="zh-CN" sz="1800" b="0" dirty="0">
                <a:latin typeface="Arial" pitchFamily="34" charset="0"/>
                <a:ea typeface="宋体" pitchFamily="2" charset="-122"/>
              </a:rPr>
              <a:t> machine (b) virtual machine</a:t>
            </a:r>
          </a:p>
        </p:txBody>
      </p:sp>
      <p:sp>
        <p:nvSpPr>
          <p:cNvPr id="61444" name="Text Box 3"/>
          <p:cNvSpPr txBox="1">
            <a:spLocks noChangeArrowheads="1"/>
          </p:cNvSpPr>
          <p:nvPr/>
        </p:nvSpPr>
        <p:spPr bwMode="auto">
          <a:xfrm>
            <a:off x="3475038" y="4573588"/>
            <a:ext cx="221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800" b="0">
                <a:latin typeface="Helvetica" pitchFamily="34" charset="0"/>
                <a:ea typeface="宋体" pitchFamily="2" charset="-122"/>
              </a:rPr>
              <a:t>Non-virtual Machine</a:t>
            </a:r>
          </a:p>
        </p:txBody>
      </p:sp>
      <p:sp>
        <p:nvSpPr>
          <p:cNvPr id="61445" name="Text Box 4"/>
          <p:cNvSpPr txBox="1">
            <a:spLocks noChangeArrowheads="1"/>
          </p:cNvSpPr>
          <p:nvPr/>
        </p:nvSpPr>
        <p:spPr bwMode="auto">
          <a:xfrm>
            <a:off x="6867525" y="4600576"/>
            <a:ext cx="175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800" b="1">
                <a:solidFill>
                  <a:schemeClr val="tx1"/>
                </a:solidFill>
                <a:latin typeface="Arial" pitchFamily="34" charset="0"/>
                <a:ea typeface="楷体" pitchFamily="49" charset="-122"/>
              </a:defRPr>
            </a:lvl1pPr>
            <a:lvl2pPr>
              <a:defRPr kumimoji="1" sz="2400" b="1">
                <a:solidFill>
                  <a:schemeClr val="tx1"/>
                </a:solidFill>
                <a:latin typeface="Arial" pitchFamily="34" charset="0"/>
                <a:ea typeface="楷体" pitchFamily="49" charset="-122"/>
              </a:defRPr>
            </a:lvl2pPr>
            <a:lvl3pPr marL="1143000">
              <a:defRPr kumimoji="1" sz="2000" b="1">
                <a:solidFill>
                  <a:schemeClr val="tx1"/>
                </a:solidFill>
                <a:latin typeface="Arial" pitchFamily="34" charset="0"/>
                <a:ea typeface="楷体" pitchFamily="49" charset="-122"/>
              </a:defRPr>
            </a:lvl3pPr>
            <a:lvl4pPr marL="1600200">
              <a:defRPr kumimoji="1" sz="2000" b="1">
                <a:solidFill>
                  <a:schemeClr val="tx1"/>
                </a:solidFill>
                <a:latin typeface="Arial" pitchFamily="34" charset="0"/>
                <a:ea typeface="楷体" pitchFamily="49" charset="-122"/>
              </a:defRPr>
            </a:lvl4pPr>
            <a:lvl5pPr marL="2057400">
              <a:defRPr kumimoji="1" sz="2000" b="1">
                <a:solidFill>
                  <a:schemeClr val="tx1"/>
                </a:solidFill>
                <a:latin typeface="Arial" pitchFamily="34" charset="0"/>
                <a:ea typeface="楷体" pitchFamily="49" charset="-122"/>
              </a:defRPr>
            </a:lvl5pPr>
            <a:lvl6pPr marL="2514600" eaLnBrk="0" hangingPunct="0">
              <a:defRPr kumimoji="1" sz="2000" b="1">
                <a:solidFill>
                  <a:schemeClr val="tx1"/>
                </a:solidFill>
                <a:latin typeface="Arial" pitchFamily="34" charset="0"/>
                <a:ea typeface="楷体" pitchFamily="49" charset="-122"/>
              </a:defRPr>
            </a:lvl6pPr>
            <a:lvl7pPr marL="2971800" eaLnBrk="0" hangingPunct="0">
              <a:defRPr kumimoji="1" sz="2000" b="1">
                <a:solidFill>
                  <a:schemeClr val="tx1"/>
                </a:solidFill>
                <a:latin typeface="Arial" pitchFamily="34" charset="0"/>
                <a:ea typeface="楷体" pitchFamily="49" charset="-122"/>
              </a:defRPr>
            </a:lvl7pPr>
            <a:lvl8pPr marL="3429000" eaLnBrk="0" hangingPunct="0">
              <a:defRPr kumimoji="1" sz="2000" b="1">
                <a:solidFill>
                  <a:schemeClr val="tx1"/>
                </a:solidFill>
                <a:latin typeface="Arial" pitchFamily="34" charset="0"/>
                <a:ea typeface="楷体" pitchFamily="49" charset="-122"/>
              </a:defRPr>
            </a:lvl8pPr>
            <a:lvl9pPr marL="3886200" eaLnBrk="0" hangingPunct="0">
              <a:defRPr kumimoji="1" sz="2000" b="1">
                <a:solidFill>
                  <a:schemeClr val="tx1"/>
                </a:solidFill>
                <a:latin typeface="Arial" pitchFamily="34" charset="0"/>
                <a:ea typeface="楷体" pitchFamily="49" charset="-122"/>
              </a:defRPr>
            </a:lvl9pPr>
          </a:lstStyle>
          <a:p>
            <a:pPr algn="ctr">
              <a:spcBef>
                <a:spcPct val="50000"/>
              </a:spcBef>
            </a:pPr>
            <a:r>
              <a:rPr kumimoji="0" lang="en-US" altLang="zh-CN" sz="1800" b="0">
                <a:latin typeface="Helvetica" pitchFamily="34" charset="0"/>
                <a:ea typeface="宋体" pitchFamily="2" charset="-122"/>
              </a:rPr>
              <a:t>Virtual Machine</a:t>
            </a:r>
          </a:p>
        </p:txBody>
      </p:sp>
      <p:pic>
        <p:nvPicPr>
          <p:cNvPr id="61446" name="Picture 6"/>
          <p:cNvPicPr>
            <a:picLocks noChangeAspect="1" noChangeArrowheads="1"/>
          </p:cNvPicPr>
          <p:nvPr/>
        </p:nvPicPr>
        <p:blipFill>
          <a:blip r:embed="rId2">
            <a:extLst>
              <a:ext uri="{28A0092B-C50C-407E-A947-70E740481C1C}">
                <a14:useLocalDpi xmlns:a14="http://schemas.microsoft.com/office/drawing/2010/main" val="0"/>
              </a:ext>
            </a:extLst>
          </a:blip>
          <a:srcRect l="407" t="5431" r="610" b="5159"/>
          <a:stretch>
            <a:fillRect/>
          </a:stretch>
        </p:blipFill>
        <p:spPr bwMode="auto">
          <a:xfrm>
            <a:off x="3009900" y="1384801"/>
            <a:ext cx="6172200" cy="41814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zh-CN" b="0"/>
              <a:t>Para-virtualization</a:t>
            </a:r>
            <a:r>
              <a:rPr lang="zh-CN" altLang="en-US" b="0"/>
              <a:t>（“半虚拟化”）</a:t>
            </a:r>
          </a:p>
        </p:txBody>
      </p:sp>
      <p:sp>
        <p:nvSpPr>
          <p:cNvPr id="62467" name="Content Placeholder 2"/>
          <p:cNvSpPr>
            <a:spLocks noGrp="1"/>
          </p:cNvSpPr>
          <p:nvPr>
            <p:ph idx="1"/>
          </p:nvPr>
        </p:nvSpPr>
        <p:spPr/>
        <p:txBody>
          <a:bodyPr/>
          <a:lstStyle/>
          <a:p>
            <a:pPr eaLnBrk="1" hangingPunct="1"/>
            <a:r>
              <a:rPr lang="en-US" altLang="zh-CN" b="0" dirty="0">
                <a:latin typeface="Times New Roman" pitchFamily="18" charset="0"/>
                <a:ea typeface="宋体" pitchFamily="2" charset="-122"/>
              </a:rPr>
              <a:t>Presents guest with system similar but not identical to hardware</a:t>
            </a:r>
          </a:p>
          <a:p>
            <a:pPr eaLnBrk="1" hangingPunct="1"/>
            <a:r>
              <a:rPr lang="en-US" altLang="zh-CN" b="0" dirty="0">
                <a:latin typeface="Times New Roman" pitchFamily="18" charset="0"/>
                <a:ea typeface="宋体" pitchFamily="2" charset="-122"/>
              </a:rPr>
              <a:t>Guest must be modified to run on </a:t>
            </a:r>
            <a:r>
              <a:rPr lang="en-US" altLang="zh-CN" b="0" dirty="0" err="1">
                <a:latin typeface="Times New Roman" pitchFamily="18" charset="0"/>
                <a:ea typeface="宋体" pitchFamily="2" charset="-122"/>
              </a:rPr>
              <a:t>paravirtualized</a:t>
            </a:r>
            <a:r>
              <a:rPr lang="en-US" altLang="zh-CN" b="0" dirty="0">
                <a:latin typeface="Times New Roman" pitchFamily="18" charset="0"/>
                <a:ea typeface="宋体" pitchFamily="2" charset="-122"/>
              </a:rPr>
              <a:t> hardware</a:t>
            </a:r>
          </a:p>
          <a:p>
            <a:pPr eaLnBrk="1" hangingPunct="1"/>
            <a:r>
              <a:rPr lang="en-US" altLang="zh-CN" b="0" dirty="0">
                <a:latin typeface="Times New Roman" pitchFamily="18" charset="0"/>
                <a:ea typeface="宋体" pitchFamily="2" charset="-122"/>
              </a:rPr>
              <a:t>Guest can be an OS, or in the case of Solaris 10 applications running in </a:t>
            </a:r>
            <a:r>
              <a:rPr lang="en-US" altLang="zh-CN" b="0" dirty="0">
                <a:solidFill>
                  <a:srgbClr val="3366FF"/>
                </a:solidFill>
                <a:latin typeface="Times New Roman" pitchFamily="18" charset="0"/>
                <a:ea typeface="宋体" pitchFamily="2" charset="-122"/>
              </a:rPr>
              <a:t>containers</a:t>
            </a:r>
          </a:p>
          <a:p>
            <a:pPr eaLnBrk="1" hangingPunct="1"/>
            <a:endParaRPr lang="zh-CN" altLang="en-US" b="0" dirty="0">
              <a:latin typeface="Times New Roman" pitchFamily="18" charset="0"/>
              <a:ea typeface="宋体"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altLang="zh-CN" b="0">
                <a:solidFill>
                  <a:srgbClr val="FF0000"/>
                </a:solidFill>
                <a:effectLst>
                  <a:outerShdw blurRad="38100" dist="38100" dir="2700000" algn="tl">
                    <a:srgbClr val="C0C0C0"/>
                  </a:outerShdw>
                </a:effectLst>
                <a:ea typeface="宋体" charset="-122"/>
              </a:rPr>
              <a:t>VMware Architecture</a:t>
            </a:r>
          </a:p>
        </p:txBody>
      </p:sp>
      <p:sp>
        <p:nvSpPr>
          <p:cNvPr id="2" name="内容占位符 1"/>
          <p:cNvSpPr>
            <a:spLocks noGrp="1"/>
          </p:cNvSpPr>
          <p:nvPr>
            <p:ph idx="1"/>
          </p:nvPr>
        </p:nvSpPr>
        <p:spPr/>
        <p:txBody>
          <a:bodyPr/>
          <a:lstStyle/>
          <a:p>
            <a:endParaRPr lang="zh-CN" altLang="en-US"/>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l="381" t="3047" r="381" b="4318"/>
          <a:stretch>
            <a:fillRect/>
          </a:stretch>
        </p:blipFill>
        <p:spPr bwMode="auto">
          <a:xfrm>
            <a:off x="1922780" y="1233489"/>
            <a:ext cx="6616700" cy="46323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b="0"/>
              <a:t>Operating System Services (Cont.)</a:t>
            </a:r>
          </a:p>
        </p:txBody>
      </p:sp>
      <p:sp>
        <p:nvSpPr>
          <p:cNvPr id="8195" name="Rectangle 3"/>
          <p:cNvSpPr>
            <a:spLocks noGrp="1" noChangeArrowheads="1"/>
          </p:cNvSpPr>
          <p:nvPr>
            <p:ph idx="1"/>
          </p:nvPr>
        </p:nvSpPr>
        <p:spPr>
          <a:xfrm>
            <a:off x="941493" y="1279209"/>
            <a:ext cx="10309013" cy="4530725"/>
          </a:xfrm>
        </p:spPr>
        <p:txBody>
          <a:bodyPr/>
          <a:lstStyle/>
          <a:p>
            <a:pPr eaLnBrk="1" hangingPunct="1">
              <a:lnSpc>
                <a:spcPct val="80000"/>
              </a:lnSpc>
            </a:pPr>
            <a:r>
              <a:rPr lang="en-US" altLang="zh-CN" b="0" dirty="0">
                <a:latin typeface="Arial" pitchFamily="34" charset="0"/>
                <a:ea typeface="宋体" pitchFamily="2" charset="-122"/>
              </a:rPr>
              <a:t>Another set of OS functions exists for ensuring the efficient operation of the system itself via resource sharing</a:t>
            </a:r>
          </a:p>
          <a:p>
            <a:pPr lvl="1" eaLnBrk="1" hangingPunct="1">
              <a:lnSpc>
                <a:spcPct val="80000"/>
              </a:lnSpc>
            </a:pPr>
            <a:r>
              <a:rPr lang="en-US" altLang="zh-CN" sz="2000" b="0" dirty="0">
                <a:solidFill>
                  <a:srgbClr val="FF3300"/>
                </a:solidFill>
                <a:latin typeface="Arial" pitchFamily="34" charset="0"/>
                <a:ea typeface="宋体" pitchFamily="2" charset="-122"/>
              </a:rPr>
              <a:t>Resource allocation</a:t>
            </a:r>
            <a:r>
              <a:rPr lang="en-US" altLang="zh-CN" sz="1800" b="0" dirty="0">
                <a:latin typeface="Arial" pitchFamily="34" charset="0"/>
                <a:ea typeface="宋体" pitchFamily="2" charset="-122"/>
              </a:rPr>
              <a:t> - When  multiple users or multiple jobs running concurrently, resources must be allocated to each of them</a:t>
            </a:r>
          </a:p>
          <a:p>
            <a:pPr lvl="2" eaLnBrk="1" hangingPunct="1">
              <a:lnSpc>
                <a:spcPct val="80000"/>
              </a:lnSpc>
            </a:pPr>
            <a:r>
              <a:rPr lang="en-US" altLang="zh-CN" sz="1800" b="0" dirty="0">
                <a:latin typeface="Arial" pitchFamily="34" charset="0"/>
                <a:ea typeface="宋体" pitchFamily="2" charset="-122"/>
              </a:rPr>
              <a:t>Many types of resources -  Some (such as CPU cycles, main memory, and file storage) may have special allocation code, others (such as I/O devices) may have general request and release code. </a:t>
            </a:r>
          </a:p>
          <a:p>
            <a:pPr lvl="1" eaLnBrk="1" hangingPunct="1">
              <a:lnSpc>
                <a:spcPct val="80000"/>
              </a:lnSpc>
            </a:pPr>
            <a:r>
              <a:rPr lang="en-US" altLang="zh-CN" sz="2000" b="0" dirty="0">
                <a:solidFill>
                  <a:srgbClr val="FF3300"/>
                </a:solidFill>
                <a:latin typeface="Arial" pitchFamily="34" charset="0"/>
                <a:ea typeface="宋体" pitchFamily="2" charset="-122"/>
              </a:rPr>
              <a:t>Accounting </a:t>
            </a:r>
            <a:r>
              <a:rPr lang="en-US" altLang="zh-CN" sz="2000" b="0" dirty="0">
                <a:latin typeface="Arial" pitchFamily="34" charset="0"/>
                <a:ea typeface="宋体" pitchFamily="2" charset="-122"/>
              </a:rPr>
              <a:t>-</a:t>
            </a:r>
            <a:r>
              <a:rPr lang="en-US" altLang="zh-CN" sz="1800" b="0" dirty="0">
                <a:latin typeface="Arial" pitchFamily="34" charset="0"/>
                <a:ea typeface="宋体" pitchFamily="2" charset="-122"/>
              </a:rPr>
              <a:t> To keep track of which users use how much and what kinds of computer resources</a:t>
            </a:r>
          </a:p>
          <a:p>
            <a:pPr lvl="1" eaLnBrk="1" hangingPunct="1">
              <a:lnSpc>
                <a:spcPct val="80000"/>
              </a:lnSpc>
            </a:pPr>
            <a:r>
              <a:rPr lang="en-US" altLang="zh-CN" sz="2000" b="0" dirty="0">
                <a:solidFill>
                  <a:srgbClr val="FF3300"/>
                </a:solidFill>
                <a:latin typeface="Arial" pitchFamily="34" charset="0"/>
                <a:ea typeface="宋体" pitchFamily="2" charset="-122"/>
              </a:rPr>
              <a:t>Protection and security</a:t>
            </a:r>
            <a:r>
              <a:rPr lang="en-US" altLang="zh-CN" sz="1800" b="0" dirty="0">
                <a:latin typeface="Arial" pitchFamily="34" charset="0"/>
                <a:ea typeface="宋体" pitchFamily="2" charset="-122"/>
              </a:rPr>
              <a:t> - The owners of information stored in a multiuser or networked computer system may want to control use of that information, concurrent processes should not interfere with each other</a:t>
            </a:r>
          </a:p>
          <a:p>
            <a:pPr lvl="2" eaLnBrk="1" hangingPunct="1">
              <a:lnSpc>
                <a:spcPct val="80000"/>
              </a:lnSpc>
            </a:pPr>
            <a:r>
              <a:rPr lang="en-US" altLang="zh-CN" sz="1800" b="0" dirty="0">
                <a:latin typeface="Arial" pitchFamily="34" charset="0"/>
                <a:ea typeface="宋体" pitchFamily="2" charset="-122"/>
              </a:rPr>
              <a:t>Protection involves ensuring that all access to system resources is controlled</a:t>
            </a:r>
          </a:p>
          <a:p>
            <a:pPr lvl="2" eaLnBrk="1" hangingPunct="1">
              <a:lnSpc>
                <a:spcPct val="80000"/>
              </a:lnSpc>
            </a:pPr>
            <a:r>
              <a:rPr lang="en-US" altLang="zh-CN" sz="1800" b="0" dirty="0">
                <a:latin typeface="Arial" pitchFamily="34" charset="0"/>
                <a:ea typeface="宋体" pitchFamily="2" charset="-122"/>
              </a:rPr>
              <a:t>Security of the system from outsiders requires user authentication, extends to defending external I/O devices from invalid access attempts</a:t>
            </a:r>
          </a:p>
          <a:p>
            <a:pPr lvl="2" eaLnBrk="1" hangingPunct="1">
              <a:lnSpc>
                <a:spcPct val="80000"/>
              </a:lnSpc>
            </a:pPr>
            <a:r>
              <a:rPr lang="en-US" altLang="zh-CN" sz="1800" b="0" dirty="0">
                <a:latin typeface="Arial" pitchFamily="34" charset="0"/>
                <a:ea typeface="宋体" pitchFamily="2" charset="-122"/>
              </a:rPr>
              <a:t>If a system is to be protected and secure, precautions must be instituted throughout it. A chain is only as strong as its weakest link.</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altLang="zh-CN" b="0" dirty="0">
                <a:solidFill>
                  <a:srgbClr val="FF0000"/>
                </a:solidFill>
                <a:effectLst>
                  <a:outerShdw blurRad="38100" dist="38100" dir="2700000" algn="tl">
                    <a:srgbClr val="C0C0C0"/>
                  </a:outerShdw>
                </a:effectLst>
                <a:ea typeface="宋体" charset="-122"/>
              </a:rPr>
              <a:t>The Java Virtual Machine</a:t>
            </a:r>
          </a:p>
        </p:txBody>
      </p:sp>
      <p:sp>
        <p:nvSpPr>
          <p:cNvPr id="2" name="内容占位符 1"/>
          <p:cNvSpPr>
            <a:spLocks noGrp="1"/>
          </p:cNvSpPr>
          <p:nvPr>
            <p:ph idx="1"/>
          </p:nvPr>
        </p:nvSpPr>
        <p:spPr/>
        <p:txBody>
          <a:bodyPr/>
          <a:lstStyle/>
          <a:p>
            <a:endParaRPr lang="zh-CN" altLang="en-US"/>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l="395" t="18935" r="395" b="18935"/>
          <a:stretch>
            <a:fillRect/>
          </a:stretch>
        </p:blipFill>
        <p:spPr bwMode="auto">
          <a:xfrm>
            <a:off x="2411414" y="1373188"/>
            <a:ext cx="7704137" cy="5175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2.9 Building and Booting an Operating System</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232564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tLang="en-US" sz="2800"/>
              <a:t>Building and Booting an Operating System</a:t>
            </a:r>
          </a:p>
        </p:txBody>
      </p:sp>
      <p:sp>
        <p:nvSpPr>
          <p:cNvPr id="100354" name="Rectangle 3"/>
          <p:cNvSpPr>
            <a:spLocks noGrp="1" noChangeArrowheads="1"/>
          </p:cNvSpPr>
          <p:nvPr>
            <p:ph idx="1"/>
          </p:nvPr>
        </p:nvSpPr>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extLst>
      <p:ext uri="{BB962C8B-B14F-4D97-AF65-F5344CB8AC3E}">
        <p14:creationId xmlns:p14="http://schemas.microsoft.com/office/powerpoint/2010/main" val="8221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noChangeArrowheads="1"/>
          </p:cNvSpPr>
          <p:nvPr>
            <p:ph type="title"/>
          </p:nvPr>
        </p:nvSpPr>
        <p:spPr/>
        <p:txBody>
          <a:bodyPr/>
          <a:lstStyle/>
          <a:p>
            <a:r>
              <a:rPr lang="en-US" altLang="zh-CN"/>
              <a:t>Building and Booting Linux</a:t>
            </a:r>
          </a:p>
        </p:txBody>
      </p:sp>
      <p:sp>
        <p:nvSpPr>
          <p:cNvPr id="119810" name="Content Placeholder 2"/>
          <p:cNvSpPr>
            <a:spLocks noGrp="1" noChangeArrowheads="1"/>
          </p:cNvSpPr>
          <p:nvPr>
            <p:ph idx="1"/>
          </p:nvPr>
        </p:nvSpPr>
        <p:spPr/>
        <p:txBody>
          <a:bodyPr/>
          <a:lstStyle/>
          <a:p>
            <a:r>
              <a:rPr lang="en-US" altLang="zh-CN"/>
              <a:t>Download Linux source code (</a:t>
            </a:r>
            <a:r>
              <a:rPr lang="en-US" altLang="zh-CN">
                <a:hlinkClick r:id="rId2"/>
              </a:rPr>
              <a:t>http://www.kernel.org</a:t>
            </a:r>
            <a:r>
              <a:rPr lang="en-US" altLang="zh-CN"/>
              <a:t>)</a:t>
            </a:r>
          </a:p>
          <a:p>
            <a:r>
              <a:rPr lang="en-US" altLang="zh-CN"/>
              <a:t>Configure kernel via “</a:t>
            </a:r>
            <a:r>
              <a:rPr lang="en-US" altLang="zh-CN">
                <a:latin typeface="Courier New" panose="02070309020205020404" pitchFamily="49" charset="0"/>
                <a:cs typeface="Courier New" panose="02070309020205020404" pitchFamily="49" charset="0"/>
              </a:rPr>
              <a:t>make menuconfig</a:t>
            </a:r>
            <a:r>
              <a:rPr lang="en-US" altLang="zh-CN"/>
              <a:t>”</a:t>
            </a:r>
          </a:p>
          <a:p>
            <a:r>
              <a:rPr lang="en-US" altLang="zh-CN"/>
              <a:t>Compile the kernel using “</a:t>
            </a:r>
            <a:r>
              <a:rPr lang="en-US" altLang="zh-CN">
                <a:latin typeface="Courier New" panose="02070309020205020404" pitchFamily="49" charset="0"/>
                <a:cs typeface="Courier New" panose="02070309020205020404" pitchFamily="49" charset="0"/>
              </a:rPr>
              <a:t>make</a:t>
            </a:r>
            <a:r>
              <a:rPr lang="en-US" altLang="zh-CN"/>
              <a:t>”</a:t>
            </a:r>
          </a:p>
          <a:p>
            <a:pPr lvl="1"/>
            <a:r>
              <a:rPr lang="en-US" altLang="zh-CN"/>
              <a:t>Produces </a:t>
            </a:r>
            <a:r>
              <a:rPr lang="en-US" altLang="zh-CN">
                <a:latin typeface="Courier New" panose="02070309020205020404" pitchFamily="49" charset="0"/>
                <a:cs typeface="Courier New" panose="02070309020205020404" pitchFamily="49" charset="0"/>
              </a:rPr>
              <a:t>vmlinuz</a:t>
            </a:r>
            <a:r>
              <a:rPr lang="en-US" altLang="zh-CN"/>
              <a:t>, the kernel image</a:t>
            </a:r>
          </a:p>
          <a:p>
            <a:pPr lvl="1"/>
            <a:r>
              <a:rPr lang="en-US" altLang="zh-CN"/>
              <a:t>Compile kernel modules via “</a:t>
            </a:r>
            <a:r>
              <a:rPr lang="en-US" altLang="zh-CN">
                <a:latin typeface="Courier New" panose="02070309020205020404" pitchFamily="49" charset="0"/>
                <a:cs typeface="Courier New" panose="02070309020205020404" pitchFamily="49" charset="0"/>
              </a:rPr>
              <a:t>make modules</a:t>
            </a:r>
            <a:r>
              <a:rPr lang="en-US" altLang="zh-CN"/>
              <a:t>”</a:t>
            </a:r>
          </a:p>
          <a:p>
            <a:pPr lvl="1"/>
            <a:r>
              <a:rPr lang="en-US" altLang="zh-CN"/>
              <a:t>Install kernel modules into </a:t>
            </a:r>
            <a:r>
              <a:rPr lang="en-US" altLang="zh-CN">
                <a:latin typeface="Courier New" panose="02070309020205020404" pitchFamily="49" charset="0"/>
                <a:cs typeface="Courier New" panose="02070309020205020404" pitchFamily="49" charset="0"/>
              </a:rPr>
              <a:t>vmlinuz</a:t>
            </a:r>
            <a:r>
              <a:rPr lang="en-US" altLang="zh-CN"/>
              <a:t> via “</a:t>
            </a:r>
            <a:r>
              <a:rPr lang="en-US" altLang="zh-CN">
                <a:latin typeface="Courier New" panose="02070309020205020404" pitchFamily="49" charset="0"/>
                <a:cs typeface="Courier New" panose="02070309020205020404" pitchFamily="49" charset="0"/>
              </a:rPr>
              <a:t>make modules_install</a:t>
            </a:r>
            <a:r>
              <a:rPr lang="en-US" altLang="zh-CN"/>
              <a:t>”</a:t>
            </a:r>
          </a:p>
          <a:p>
            <a:pPr lvl="1"/>
            <a:r>
              <a:rPr lang="en-US" altLang="zh-CN"/>
              <a:t>Install new kernel on the system via “</a:t>
            </a:r>
            <a:r>
              <a:rPr lang="en-US" altLang="zh-CN">
                <a:latin typeface="Courier New" panose="02070309020205020404" pitchFamily="49" charset="0"/>
                <a:cs typeface="Courier New" panose="02070309020205020404" pitchFamily="49" charset="0"/>
              </a:rPr>
              <a:t>make install</a:t>
            </a:r>
            <a:r>
              <a:rPr lang="en-US" altLang="zh-CN"/>
              <a:t>”</a:t>
            </a:r>
          </a:p>
          <a:p>
            <a:endParaRPr lang="en-US" altLang="zh-CN"/>
          </a:p>
        </p:txBody>
      </p:sp>
    </p:spTree>
    <p:extLst>
      <p:ext uri="{BB962C8B-B14F-4D97-AF65-F5344CB8AC3E}">
        <p14:creationId xmlns:p14="http://schemas.microsoft.com/office/powerpoint/2010/main" val="2517121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b="0" dirty="0">
                <a:effectLst>
                  <a:outerShdw blurRad="38100" dist="38100" dir="2700000" algn="tl">
                    <a:srgbClr val="C0C0C0"/>
                  </a:outerShdw>
                </a:effectLst>
                <a:ea typeface="宋体" charset="-122"/>
              </a:rPr>
              <a:t>WINDOWS</a:t>
            </a:r>
            <a:r>
              <a:rPr lang="zh-CN" altLang="en-US" b="0" dirty="0">
                <a:effectLst>
                  <a:outerShdw blurRad="38100" dist="38100" dir="2700000" algn="tl">
                    <a:srgbClr val="C0C0C0"/>
                  </a:outerShdw>
                </a:effectLst>
                <a:ea typeface="宋体" charset="-122"/>
              </a:rPr>
              <a:t> 启动</a:t>
            </a:r>
          </a:p>
        </p:txBody>
      </p:sp>
      <p:sp>
        <p:nvSpPr>
          <p:cNvPr id="67587" name="内容占位符 2"/>
          <p:cNvSpPr>
            <a:spLocks noGrp="1"/>
          </p:cNvSpPr>
          <p:nvPr>
            <p:ph idx="1"/>
          </p:nvPr>
        </p:nvSpPr>
        <p:spPr/>
        <p:txBody>
          <a:bodyPr/>
          <a:lstStyle/>
          <a:p>
            <a:pPr eaLnBrk="1" hangingPunct="1"/>
            <a:r>
              <a:rPr lang="en-US" altLang="zh-CN" sz="2400" b="0" dirty="0">
                <a:latin typeface="Arial" pitchFamily="34" charset="0"/>
                <a:ea typeface="宋体" pitchFamily="2" charset="-122"/>
              </a:rPr>
              <a:t>ROM</a:t>
            </a:r>
            <a:r>
              <a:rPr lang="zh-CN" altLang="en-US" sz="2400" b="0" dirty="0">
                <a:latin typeface="Arial" pitchFamily="34" charset="0"/>
                <a:ea typeface="宋体" pitchFamily="2" charset="-122"/>
              </a:rPr>
              <a:t>中</a:t>
            </a:r>
            <a:r>
              <a:rPr lang="en-US" altLang="zh-CN" sz="2400" b="0" dirty="0">
                <a:latin typeface="Arial" pitchFamily="34" charset="0"/>
                <a:ea typeface="宋体" pitchFamily="2" charset="-122"/>
              </a:rPr>
              <a:t>POST</a:t>
            </a:r>
            <a:r>
              <a:rPr lang="zh-CN" altLang="en-US" sz="2400" b="0" dirty="0">
                <a:latin typeface="Arial" pitchFamily="34" charset="0"/>
                <a:ea typeface="宋体" pitchFamily="2" charset="-122"/>
              </a:rPr>
              <a:t>（</a:t>
            </a:r>
            <a:r>
              <a:rPr lang="en-US" altLang="zh-CN" sz="2400" b="0" dirty="0">
                <a:latin typeface="Arial" pitchFamily="34" charset="0"/>
                <a:ea typeface="宋体" pitchFamily="2" charset="-122"/>
              </a:rPr>
              <a:t>Power On  Self-Test</a:t>
            </a:r>
            <a:r>
              <a:rPr lang="zh-CN" altLang="en-US" sz="2400" b="0" dirty="0">
                <a:latin typeface="Arial" pitchFamily="34" charset="0"/>
                <a:ea typeface="宋体" pitchFamily="2" charset="-122"/>
              </a:rPr>
              <a:t>）代码</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BIOS/EFI</a:t>
            </a:r>
            <a:r>
              <a:rPr lang="zh-CN" altLang="en-US" sz="2400" b="0" dirty="0">
                <a:latin typeface="Arial" pitchFamily="34" charset="0"/>
                <a:ea typeface="宋体" pitchFamily="2" charset="-122"/>
              </a:rPr>
              <a:t>（</a:t>
            </a:r>
            <a:r>
              <a:rPr lang="en-US" altLang="zh-CN" sz="2400" b="0" dirty="0">
                <a:latin typeface="Arial" pitchFamily="34" charset="0"/>
                <a:ea typeface="宋体" pitchFamily="2" charset="-122"/>
              </a:rPr>
              <a:t>Extended Firmware Interface</a:t>
            </a:r>
            <a:r>
              <a:rPr lang="zh-CN" altLang="en-US" sz="2400" b="0" dirty="0">
                <a:latin typeface="Arial" pitchFamily="34" charset="0"/>
                <a:ea typeface="宋体" pitchFamily="2" charset="-122"/>
              </a:rPr>
              <a:t>）</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MBR(Main Boot Record)</a:t>
            </a:r>
          </a:p>
          <a:p>
            <a:pPr eaLnBrk="1" hangingPunct="1"/>
            <a:r>
              <a:rPr lang="zh-CN" altLang="en-US" sz="2400" b="0" dirty="0">
                <a:latin typeface="Arial" pitchFamily="34" charset="0"/>
                <a:ea typeface="宋体" pitchFamily="2" charset="-122"/>
              </a:rPr>
              <a:t>引导扇区</a:t>
            </a:r>
            <a:r>
              <a:rPr lang="en-US" altLang="zh-CN" sz="2400" b="0" dirty="0">
                <a:latin typeface="Arial" pitchFamily="34" charset="0"/>
                <a:ea typeface="宋体" pitchFamily="2" charset="-122"/>
              </a:rPr>
              <a:t>(Boot sector)</a:t>
            </a:r>
          </a:p>
          <a:p>
            <a:pPr eaLnBrk="1" hangingPunct="1"/>
            <a:r>
              <a:rPr lang="en-US" altLang="zh-CN" sz="2400" b="0" dirty="0">
                <a:latin typeface="Arial" pitchFamily="34" charset="0"/>
                <a:ea typeface="宋体" pitchFamily="2" charset="-122"/>
              </a:rPr>
              <a:t>NTLDR/</a:t>
            </a:r>
            <a:r>
              <a:rPr lang="en-US" altLang="zh-CN" sz="2400" b="0" dirty="0" err="1">
                <a:latin typeface="Arial" pitchFamily="34" charset="0"/>
                <a:ea typeface="宋体" pitchFamily="2" charset="-122"/>
              </a:rPr>
              <a:t>WinLoad</a:t>
            </a:r>
            <a:endParaRPr lang="en-US" altLang="zh-CN" sz="2400" b="0" dirty="0">
              <a:latin typeface="Arial" pitchFamily="34" charset="0"/>
              <a:ea typeface="宋体" pitchFamily="2" charset="-122"/>
            </a:endParaRPr>
          </a:p>
          <a:p>
            <a:pPr eaLnBrk="1" hangingPunct="1"/>
            <a:r>
              <a:rPr lang="en-US" altLang="zh-CN" sz="2400" b="0" dirty="0">
                <a:latin typeface="Arial" pitchFamily="34" charset="0"/>
                <a:ea typeface="宋体" pitchFamily="2" charset="-122"/>
              </a:rPr>
              <a:t>NTOSKRNL/HAL/BOOTVID/KDCOM</a:t>
            </a:r>
          </a:p>
          <a:p>
            <a:pPr eaLnBrk="1" hangingPunct="1"/>
            <a:r>
              <a:rPr lang="en-US" altLang="zh-CN" sz="2400" b="0" dirty="0">
                <a:latin typeface="Arial" pitchFamily="34" charset="0"/>
                <a:ea typeface="宋体" pitchFamily="2" charset="-122"/>
              </a:rPr>
              <a:t>SMSS.EXE</a:t>
            </a:r>
          </a:p>
          <a:p>
            <a:pPr eaLnBrk="1" hangingPunct="1"/>
            <a:r>
              <a:rPr lang="en-US" altLang="zh-CN" sz="2400" b="0" dirty="0">
                <a:latin typeface="Arial" pitchFamily="34" charset="0"/>
                <a:ea typeface="宋体" pitchFamily="2" charset="-122"/>
              </a:rPr>
              <a:t>WinLogon.EXE</a:t>
            </a:r>
            <a:endParaRPr lang="zh-CN" altLang="en-US" sz="2400" b="0" dirty="0">
              <a:latin typeface="Arial" pitchFamily="34" charset="0"/>
              <a:ea typeface="宋体"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2.10 Operating-System Debugging</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858304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noChangeArrowheads="1"/>
          </p:cNvSpPr>
          <p:nvPr>
            <p:ph type="title"/>
          </p:nvPr>
        </p:nvSpPr>
        <p:spPr/>
        <p:txBody>
          <a:bodyPr/>
          <a:lstStyle/>
          <a:p>
            <a:pPr eaLnBrk="1" hangingPunct="1"/>
            <a:r>
              <a:rPr lang="en-US" altLang="en-US"/>
              <a:t>Operating-System Debugging</a:t>
            </a:r>
          </a:p>
        </p:txBody>
      </p:sp>
      <p:sp>
        <p:nvSpPr>
          <p:cNvPr id="104450" name="Content Placeholder 2"/>
          <p:cNvSpPr>
            <a:spLocks noGrp="1" noChangeArrowheads="1"/>
          </p:cNvSpPr>
          <p:nvPr>
            <p:ph idx="1"/>
          </p:nvPr>
        </p:nvSpPr>
        <p:spPr/>
        <p:txBody>
          <a:bodyPr/>
          <a:lstStyle/>
          <a:p>
            <a:r>
              <a:rPr lang="en-US" altLang="en-US" b="1" dirty="0">
                <a:solidFill>
                  <a:srgbClr val="3366FF"/>
                </a:solidFill>
              </a:rPr>
              <a:t>Debugging</a:t>
            </a:r>
            <a:r>
              <a:rPr lang="en-US" altLang="en-US" dirty="0">
                <a:solidFill>
                  <a:srgbClr val="3366FF"/>
                </a:solidFill>
              </a:rPr>
              <a:t> </a:t>
            </a:r>
            <a:r>
              <a:rPr lang="en-US" altLang="en-US" dirty="0"/>
              <a:t>is finding and fixing errors, or </a:t>
            </a:r>
            <a:r>
              <a:rPr lang="en-US" altLang="en-US" b="1" dirty="0">
                <a:solidFill>
                  <a:srgbClr val="3366FF"/>
                </a:solidFill>
              </a:rPr>
              <a:t>bugs</a:t>
            </a:r>
          </a:p>
          <a:p>
            <a:r>
              <a:rPr lang="en-US" altLang="en-US" dirty="0"/>
              <a:t>Also</a:t>
            </a:r>
            <a:r>
              <a:rPr lang="en-US" altLang="en-US" b="1" dirty="0">
                <a:solidFill>
                  <a:srgbClr val="3366FF"/>
                </a:solidFill>
              </a:rPr>
              <a:t> performance tuning</a:t>
            </a:r>
          </a:p>
          <a:p>
            <a:r>
              <a:rPr lang="en-US" altLang="en-US" dirty="0"/>
              <a:t>OS generate </a:t>
            </a:r>
            <a:r>
              <a:rPr lang="en-US" altLang="en-US" b="1" dirty="0">
                <a:solidFill>
                  <a:srgbClr val="3366FF"/>
                </a:solidFill>
              </a:rPr>
              <a:t>log 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3366FF"/>
                </a:solidFill>
              </a:rPr>
              <a:t>core 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3366FF"/>
                </a:solidFill>
              </a:rPr>
              <a:t>crash 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sz="2000" dirty="0">
                <a:solidFill>
                  <a:srgbClr val="000000"/>
                </a:solidFill>
              </a:rPr>
              <a:t>Sometimes using </a:t>
            </a:r>
            <a:r>
              <a:rPr lang="en-US" altLang="en-US" sz="2000" b="1" i="1" dirty="0">
                <a:solidFill>
                  <a:srgbClr val="000000"/>
                </a:solidFill>
              </a:rPr>
              <a:t>trace listings</a:t>
            </a:r>
            <a:r>
              <a:rPr lang="en-US" altLang="en-US" sz="2000" dirty="0">
                <a:solidFill>
                  <a:srgbClr val="000000"/>
                </a:solidFill>
              </a:rPr>
              <a:t> of activities, recorded for analysis</a:t>
            </a:r>
          </a:p>
          <a:p>
            <a:pPr lvl="1"/>
            <a:r>
              <a:rPr lang="en-US" altLang="en-US" sz="2000" b="1" dirty="0">
                <a:solidFill>
                  <a:srgbClr val="3366FF"/>
                </a:solidFill>
              </a:rPr>
              <a:t>Profiling</a:t>
            </a:r>
            <a:r>
              <a:rPr lang="en-US" altLang="en-US" sz="2000" dirty="0">
                <a:solidFill>
                  <a:srgbClr val="000000"/>
                </a:solidFill>
              </a:rPr>
              <a:t> is periodic sampling of instruction pointer to look for statistical trends</a:t>
            </a:r>
          </a:p>
          <a:p>
            <a:pPr>
              <a:buFont typeface="Monotype Sorts" pitchFamily="-84" charset="2"/>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p>
        </p:txBody>
      </p:sp>
    </p:spTree>
    <p:extLst>
      <p:ext uri="{BB962C8B-B14F-4D97-AF65-F5344CB8AC3E}">
        <p14:creationId xmlns:p14="http://schemas.microsoft.com/office/powerpoint/2010/main" val="38813368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noChangeArrowheads="1"/>
          </p:cNvSpPr>
          <p:nvPr>
            <p:ph type="title"/>
          </p:nvPr>
        </p:nvSpPr>
        <p:spPr/>
        <p:txBody>
          <a:bodyPr/>
          <a:lstStyle/>
          <a:p>
            <a:pPr eaLnBrk="1" hangingPunct="1"/>
            <a:r>
              <a:rPr lang="en-US" altLang="en-US"/>
              <a:t>Performance Tuning</a:t>
            </a:r>
          </a:p>
        </p:txBody>
      </p:sp>
      <p:sp>
        <p:nvSpPr>
          <p:cNvPr id="106498" name="Content Placeholder 2"/>
          <p:cNvSpPr>
            <a:spLocks noGrp="1" noChangeArrowheads="1"/>
          </p:cNvSpPr>
          <p:nvPr>
            <p:ph idx="1"/>
          </p:nvPr>
        </p:nvSpPr>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64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694" y="311721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528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en-US" altLang="en-US" sz="3000"/>
              <a:t>Tracing</a:t>
            </a:r>
          </a:p>
        </p:txBody>
      </p:sp>
      <p:sp>
        <p:nvSpPr>
          <p:cNvPr id="3" name="内容占位符 2"/>
          <p:cNvSpPr>
            <a:spLocks noGrp="1"/>
          </p:cNvSpPr>
          <p:nvPr>
            <p:ph idx="1"/>
          </p:nvPr>
        </p:nvSpPr>
        <p:spPr/>
        <p:txBody>
          <a:body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2">
              <a:buClr>
                <a:srgbClr val="993300"/>
              </a:buClr>
              <a:buSzPct val="90000"/>
              <a:buFont typeface="Monotype Sorts" pitchFamily="-84" charset="2"/>
              <a:buChar char="n"/>
            </a:pPr>
            <a:r>
              <a:rPr lang="en-US" altLang="en-US" dirty="0" err="1">
                <a:solidFill>
                  <a:srgbClr val="000000"/>
                </a:solidFill>
              </a:rPr>
              <a:t>strace</a:t>
            </a:r>
            <a:r>
              <a:rPr lang="en-US" altLang="en-US" dirty="0">
                <a:solidFill>
                  <a:srgbClr val="000000"/>
                </a:solidFill>
              </a:rPr>
              <a:t> – trace system calls invoked by a process</a:t>
            </a:r>
          </a:p>
          <a:p>
            <a:pPr lvl="2">
              <a:buClr>
                <a:srgbClr val="993300"/>
              </a:buClr>
              <a:buSzPct val="90000"/>
              <a:buFont typeface="Monotype Sorts" pitchFamily="-84" charset="2"/>
              <a:buChar char="n"/>
            </a:pPr>
            <a:r>
              <a:rPr lang="en-US" altLang="en-US" dirty="0" err="1">
                <a:solidFill>
                  <a:srgbClr val="000000"/>
                </a:solidFill>
              </a:rPr>
              <a:t>gdb</a:t>
            </a:r>
            <a:r>
              <a:rPr lang="en-US" altLang="en-US" dirty="0">
                <a:solidFill>
                  <a:srgbClr val="000000"/>
                </a:solidFill>
              </a:rPr>
              <a:t> – source-level debugger</a:t>
            </a:r>
          </a:p>
          <a:p>
            <a:pPr lvl="2">
              <a:buClr>
                <a:srgbClr val="993300"/>
              </a:buClr>
              <a:buSzPct val="90000"/>
              <a:buFont typeface="Monotype Sorts" pitchFamily="-84" charset="2"/>
              <a:buChar char="n"/>
            </a:pPr>
            <a:r>
              <a:rPr lang="en-US" altLang="en-US" dirty="0">
                <a:solidFill>
                  <a:srgbClr val="000000"/>
                </a:solidFill>
              </a:rPr>
              <a:t>perf – collection of Linux performance tools</a:t>
            </a:r>
          </a:p>
          <a:p>
            <a:pPr lvl="2">
              <a:buClr>
                <a:srgbClr val="993300"/>
              </a:buClr>
              <a:buSzPct val="90000"/>
              <a:buFont typeface="Monotype Sorts" pitchFamily="-84" charset="2"/>
              <a:buChar char="n"/>
            </a:pPr>
            <a:r>
              <a:rPr lang="en-US" altLang="en-US" dirty="0" err="1">
                <a:solidFill>
                  <a:srgbClr val="000000"/>
                </a:solidFill>
              </a:rPr>
              <a:t>tcpdump</a:t>
            </a:r>
            <a:r>
              <a:rPr lang="en-US" altLang="en-US" dirty="0">
                <a:solidFill>
                  <a:srgbClr val="000000"/>
                </a:solidFill>
              </a:rPr>
              <a:t> – collects network packets</a:t>
            </a:r>
          </a:p>
          <a:p>
            <a:endParaRPr lang="zh-CN" altLang="en-US" dirty="0"/>
          </a:p>
        </p:txBody>
      </p:sp>
    </p:spTree>
    <p:extLst>
      <p:ext uri="{BB962C8B-B14F-4D97-AF65-F5344CB8AC3E}">
        <p14:creationId xmlns:p14="http://schemas.microsoft.com/office/powerpoint/2010/main" val="1271287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altLang="en-US" sz="3000"/>
              <a:t>BCC</a:t>
            </a:r>
          </a:p>
        </p:txBody>
      </p:sp>
      <p:sp>
        <p:nvSpPr>
          <p:cNvPr id="2" name="内容占位符 1"/>
          <p:cNvSpPr>
            <a:spLocks noGrp="1"/>
          </p:cNvSpPr>
          <p:nvPr>
            <p:ph idx="1"/>
          </p:nvPr>
        </p:nvSpPr>
        <p:spPr>
          <a:xfrm>
            <a:off x="968587" y="1004889"/>
            <a:ext cx="10507133" cy="4530725"/>
          </a:xfrm>
        </p:spPr>
        <p:txBody>
          <a:bodyPr/>
          <a:lstStyle/>
          <a:p>
            <a:r>
              <a:rPr lang="en-US" altLang="en-US" dirty="0">
                <a:solidFill>
                  <a:srgbClr val="000000"/>
                </a:solidFill>
              </a:rPr>
              <a:t>Debugging interactions between user-level and kernel code nearly impossible without toolset that understands both and an instrument their actions</a:t>
            </a:r>
          </a:p>
          <a:p>
            <a:r>
              <a:rPr lang="en-US" altLang="en-US" dirty="0">
                <a:solidFill>
                  <a:srgbClr val="000000"/>
                </a:solidFill>
              </a:rPr>
              <a:t>BCC (BPF Compiler Collection) is a rich toolkit providing tracing features for Linux</a:t>
            </a:r>
          </a:p>
          <a:p>
            <a:pPr lvl="1">
              <a:buClr>
                <a:srgbClr val="993300"/>
              </a:buClr>
              <a:buSzPct val="90000"/>
              <a:buFont typeface="Monotype Sorts" pitchFamily="-84" charset="2"/>
              <a:buChar char="n"/>
            </a:pPr>
            <a:r>
              <a:rPr lang="en-US" altLang="en-US" dirty="0">
                <a:solidFill>
                  <a:srgbClr val="000000"/>
                </a:solidFill>
              </a:rPr>
              <a:t>See also the original </a:t>
            </a:r>
            <a:r>
              <a:rPr lang="en-US" altLang="en-US" dirty="0" err="1">
                <a:solidFill>
                  <a:srgbClr val="000000"/>
                </a:solidFill>
              </a:rPr>
              <a:t>DTrace</a:t>
            </a:r>
            <a:endParaRPr lang="en-US" altLang="en-US" dirty="0">
              <a:solidFill>
                <a:srgbClr val="000000"/>
              </a:solidFill>
            </a:endParaRPr>
          </a:p>
          <a:p>
            <a:r>
              <a:rPr lang="en-US" altLang="en-US" dirty="0">
                <a:solidFill>
                  <a:srgbClr val="000000"/>
                </a:solidFill>
              </a:rPr>
              <a:t>For example, disksnoop.py traces disk I/O activity</a:t>
            </a:r>
          </a:p>
          <a:p>
            <a:endParaRPr lang="en-US" altLang="en-US" dirty="0">
              <a:solidFill>
                <a:srgbClr val="000000"/>
              </a:solidFill>
            </a:endParaRPr>
          </a:p>
          <a:p>
            <a:endParaRPr lang="en-US" altLang="en-US" dirty="0">
              <a:solidFill>
                <a:srgbClr val="000000"/>
              </a:solidFill>
            </a:endParaRPr>
          </a:p>
          <a:p>
            <a:endParaRPr lang="en-US" altLang="en-US" dirty="0">
              <a:solidFill>
                <a:srgbClr val="000000"/>
              </a:solidFill>
            </a:endParaRPr>
          </a:p>
          <a:p>
            <a:r>
              <a:rPr lang="en-US" altLang="en-US" dirty="0">
                <a:solidFill>
                  <a:srgbClr val="000000"/>
                </a:solidFill>
              </a:rPr>
              <a:t>Many other tools (next slide)</a:t>
            </a:r>
          </a:p>
          <a:p>
            <a:endParaRPr lang="zh-CN" altLang="en-US" dirty="0"/>
          </a:p>
        </p:txBody>
      </p:sp>
      <p:pic>
        <p:nvPicPr>
          <p:cNvPr id="1105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35" y="407257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7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14400" y="1158240"/>
            <a:ext cx="10363200" cy="2127250"/>
          </a:xfrm>
        </p:spPr>
        <p:txBody>
          <a:bodyPr/>
          <a:lstStyle/>
          <a:p>
            <a:r>
              <a:rPr lang="en-US" altLang="zh-CN" dirty="0">
                <a:solidFill>
                  <a:srgbClr val="006699"/>
                </a:solidFill>
                <a:latin typeface="+mj-lt"/>
                <a:ea typeface="MS PGothic" pitchFamily="34" charset="-128"/>
                <a:cs typeface="ＭＳ Ｐゴシック" charset="-128"/>
              </a:rPr>
              <a:t>2.2 User Operating System Interface</a:t>
            </a:r>
            <a:endParaRPr lang="zh-CN" altLang="en-US" dirty="0">
              <a:solidFill>
                <a:srgbClr val="006699"/>
              </a:solidFill>
              <a:latin typeface="+mj-lt"/>
              <a:ea typeface="MS PGothic" pitchFamily="34" charset="-128"/>
              <a:cs typeface="ＭＳ Ｐゴシック" charset="-128"/>
            </a:endParaRPr>
          </a:p>
        </p:txBody>
      </p:sp>
    </p:spTree>
    <p:extLst>
      <p:ext uri="{BB962C8B-B14F-4D97-AF65-F5344CB8AC3E}">
        <p14:creationId xmlns:p14="http://schemas.microsoft.com/office/powerpoint/2010/main" val="38309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altLang="en-US" sz="3000"/>
              <a:t>Linux bcc/BPF Tracing Tools</a:t>
            </a:r>
          </a:p>
        </p:txBody>
      </p:sp>
      <p:sp>
        <p:nvSpPr>
          <p:cNvPr id="2" name="内容占位符 1"/>
          <p:cNvSpPr>
            <a:spLocks noGrp="1"/>
          </p:cNvSpPr>
          <p:nvPr>
            <p:ph idx="1"/>
          </p:nvPr>
        </p:nvSpPr>
        <p:spPr/>
        <p:txBody>
          <a:bodyPr/>
          <a:lstStyle/>
          <a:p>
            <a:endParaRPr lang="zh-CN" altLang="en-US"/>
          </a:p>
        </p:txBody>
      </p:sp>
      <p:pic>
        <p:nvPicPr>
          <p:cNvPr id="1126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266" y="854074"/>
            <a:ext cx="9333654" cy="563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157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810224" y="617731"/>
            <a:ext cx="10772176" cy="4530725"/>
          </a:xfrm>
        </p:spPr>
        <p:txBody>
          <a:bodyPr/>
          <a:lstStyle/>
          <a:p>
            <a:pPr eaLnBrk="1" hangingPunct="1"/>
            <a:endParaRPr lang="zh-CN" altLang="en-US" sz="180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2.12</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2.14</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r>
              <a:rPr lang="en-US" altLang="zh-CN" dirty="0">
                <a:solidFill>
                  <a:srgbClr val="FF3300"/>
                </a:solidFill>
                <a:latin typeface="Arial" pitchFamily="34" charset="0"/>
                <a:ea typeface="宋体" pitchFamily="2" charset="-122"/>
              </a:rPr>
              <a:t>10</a:t>
            </a:r>
            <a:r>
              <a:rPr lang="zh-CN" altLang="en-US" dirty="0">
                <a:solidFill>
                  <a:srgbClr val="FF3300"/>
                </a:solidFill>
                <a:latin typeface="Arial" pitchFamily="34" charset="0"/>
                <a:ea typeface="宋体" pitchFamily="2" charset="-122"/>
              </a:rPr>
              <a:t>月</a:t>
            </a:r>
            <a:r>
              <a:rPr lang="en-US" altLang="zh-CN" dirty="0">
                <a:solidFill>
                  <a:srgbClr val="FF3300"/>
                </a:solidFill>
                <a:latin typeface="Arial" pitchFamily="34" charset="0"/>
                <a:ea typeface="宋体" pitchFamily="2" charset="-122"/>
              </a:rPr>
              <a:t>7</a:t>
            </a:r>
            <a:r>
              <a:rPr lang="zh-CN" altLang="en-US" dirty="0">
                <a:solidFill>
                  <a:srgbClr val="FF3300"/>
                </a:solidFill>
                <a:latin typeface="Arial" pitchFamily="34" charset="0"/>
                <a:ea typeface="宋体" pitchFamily="2" charset="-122"/>
              </a:rPr>
              <a:t>日晚上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点前发邮件给</a:t>
            </a:r>
            <a:r>
              <a:rPr lang="en-US" altLang="zh-CN" dirty="0">
                <a:solidFill>
                  <a:srgbClr val="FF3300"/>
                </a:solidFill>
                <a:latin typeface="Arial" pitchFamily="34" charset="0"/>
                <a:ea typeface="宋体" pitchFamily="2" charset="-122"/>
              </a:rPr>
              <a:t>TA</a:t>
            </a:r>
            <a:r>
              <a:rPr lang="zh-CN" altLang="en-US" dirty="0">
                <a:solidFill>
                  <a:srgbClr val="FF3300"/>
                </a:solidFill>
                <a:latin typeface="Arial" pitchFamily="34" charset="0"/>
                <a:ea typeface="宋体" pitchFamily="2" charset="-122"/>
              </a:rPr>
              <a:t>（刘瑞峰，</a:t>
            </a:r>
            <a:r>
              <a:rPr lang="en-US" altLang="zh-CN">
                <a:solidFill>
                  <a:srgbClr val="FF3300"/>
                </a:solidFill>
                <a:latin typeface="Arial" pitchFamily="34" charset="0"/>
                <a:ea typeface="宋体" pitchFamily="2" charset="-122"/>
                <a:sym typeface="Times New Roman" panose="02020603050405020304" pitchFamily="18" charset="0"/>
              </a:rPr>
              <a:t>22021258@zju.edu.cn </a:t>
            </a:r>
            <a:r>
              <a:rPr lang="zh-CN" altLang="en-US">
                <a:solidFill>
                  <a:srgbClr val="FF3300"/>
                </a:solidFill>
                <a:latin typeface="Arial" pitchFamily="34" charset="0"/>
                <a:ea typeface="宋体" pitchFamily="2" charset="-122"/>
              </a:rPr>
              <a:t>）</a:t>
            </a:r>
            <a:endParaRPr lang="zh-CN" altLang="en-US" dirty="0">
              <a:solidFill>
                <a:srgbClr val="FF3300"/>
              </a:solidFill>
              <a:latin typeface="Arial" pitchFamily="34" charset="0"/>
              <a:ea typeface="宋体" pitchFamily="2" charset="-122"/>
            </a:endParaRPr>
          </a:p>
          <a:p>
            <a:pPr lvl="1" eaLnBrk="1" hangingPunct="1"/>
            <a:r>
              <a:rPr lang="zh-CN" altLang="en-US" dirty="0">
                <a:solidFill>
                  <a:srgbClr val="FF3300"/>
                </a:solidFill>
                <a:latin typeface="Arial" pitchFamily="34" charset="0"/>
                <a:ea typeface="宋体" pitchFamily="2" charset="-122"/>
              </a:rPr>
              <a:t>文件名以“学号</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姓名</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x</a:t>
            </a:r>
            <a:r>
              <a:rPr lang="zh-CN" altLang="en-US" dirty="0">
                <a:solidFill>
                  <a:srgbClr val="FF3300"/>
                </a:solidFill>
                <a:latin typeface="Arial" pitchFamily="34" charset="0"/>
                <a:ea typeface="宋体" pitchFamily="2" charset="-122"/>
              </a:rPr>
              <a:t>”命名，例如“</a:t>
            </a:r>
            <a:r>
              <a:rPr lang="en-US" altLang="zh-CN" dirty="0">
                <a:solidFill>
                  <a:srgbClr val="FF3300"/>
                </a:solidFill>
                <a:latin typeface="Arial" pitchFamily="34" charset="0"/>
                <a:ea typeface="宋体" pitchFamily="2" charset="-122"/>
              </a:rPr>
              <a:t>3170100000-</a:t>
            </a:r>
            <a:r>
              <a:rPr lang="zh-CN" altLang="en-US" dirty="0">
                <a:solidFill>
                  <a:srgbClr val="FF3300"/>
                </a:solidFill>
                <a:latin typeface="Arial" pitchFamily="34" charset="0"/>
                <a:ea typeface="宋体" pitchFamily="2" charset="-122"/>
              </a:rPr>
              <a:t>张三</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2</a:t>
            </a:r>
            <a:r>
              <a:rPr lang="zh-CN" altLang="en-US" dirty="0">
                <a:solidFill>
                  <a:srgbClr val="FF3300"/>
                </a:solidFill>
                <a:latin typeface="Arial" pitchFamily="34" charset="0"/>
                <a:ea typeface="宋体" pitchFamily="2" charset="-122"/>
              </a:rPr>
              <a:t>”</a:t>
            </a:r>
            <a:endParaRPr lang="en-US" altLang="zh-CN" dirty="0">
              <a:solidFill>
                <a:srgbClr val="FF3300"/>
              </a:solidFill>
              <a:latin typeface="Arial" pitchFamily="34" charset="0"/>
              <a:ea typeface="宋体" pitchFamily="2" charset="-122"/>
            </a:endParaRPr>
          </a:p>
          <a:p>
            <a:pPr eaLnBrk="1" hangingPunct="1"/>
            <a:endParaRPr lang="zh-CN" altLang="en-US" dirty="0">
              <a:solidFill>
                <a:srgbClr val="FF3300"/>
              </a:solidFill>
              <a:latin typeface="Arial" pitchFamily="34" charset="0"/>
              <a:ea typeface="宋体" pitchFamily="2" charset="-122"/>
            </a:endParaRPr>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2834" y="1746549"/>
            <a:ext cx="10336200" cy="13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609" y="3671919"/>
            <a:ext cx="10236484" cy="71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320453"/>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p:txBody>
          <a:bodyPr/>
          <a:lstStyle/>
          <a:p>
            <a:pPr eaLnBrk="1" hangingPunct="1"/>
            <a:r>
              <a:rPr lang="en-US" altLang="zh-CN" b="0" dirty="0"/>
              <a:t>End of Chapter 2</a:t>
            </a:r>
          </a:p>
        </p:txBody>
      </p:sp>
    </p:spTree>
  </p:cSld>
  <p:clrMapOvr>
    <a:masterClrMapping/>
  </p:clrMapOvr>
</p:sld>
</file>

<file path=ppt/theme/theme1.xml><?xml version="1.0" encoding="utf-8"?>
<a:theme xmlns:a="http://schemas.openxmlformats.org/drawingml/2006/main" name="osc">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osc</Template>
  <TotalTime>25760</TotalTime>
  <Words>4900</Words>
  <Application>Microsoft Office PowerPoint</Application>
  <PresentationFormat>宽屏</PresentationFormat>
  <Paragraphs>614</Paragraphs>
  <Slides>92</Slides>
  <Notes>32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8" baseType="lpstr">
      <vt:lpstr>Monotype Sorts</vt:lpstr>
      <vt:lpstr>楷体</vt:lpstr>
      <vt:lpstr>楷体_GB2312</vt:lpstr>
      <vt:lpstr>宋体</vt:lpstr>
      <vt:lpstr>Arial</vt:lpstr>
      <vt:lpstr>Comic Sans MS</vt:lpstr>
      <vt:lpstr>Courier New</vt:lpstr>
      <vt:lpstr>Helvetica</vt:lpstr>
      <vt:lpstr>Tahoma</vt:lpstr>
      <vt:lpstr>Times New Roman</vt:lpstr>
      <vt:lpstr>Verdana</vt:lpstr>
      <vt:lpstr>Webdings</vt:lpstr>
      <vt:lpstr>Wingdings</vt:lpstr>
      <vt:lpstr>osc</vt:lpstr>
      <vt:lpstr>Visio</vt:lpstr>
      <vt:lpstr>VISIO</vt:lpstr>
      <vt:lpstr>Chapter 2:  Operating-System Structures</vt:lpstr>
      <vt:lpstr>Chapter 2:  Operating-System Structures</vt:lpstr>
      <vt:lpstr>Objectives</vt:lpstr>
      <vt:lpstr>2.1 Operating System Services</vt:lpstr>
      <vt:lpstr>Operating System Services</vt:lpstr>
      <vt:lpstr>Operating System Services</vt:lpstr>
      <vt:lpstr>Operating System Services (Cont.)</vt:lpstr>
      <vt:lpstr>Operating System Services (Cont.)</vt:lpstr>
      <vt:lpstr>2.2 User Operating System Interface</vt:lpstr>
      <vt:lpstr>User Operating System Interface</vt:lpstr>
      <vt:lpstr>User Operating System Interface - CLI</vt:lpstr>
      <vt:lpstr>Bourne Shell Command Interpreter</vt:lpstr>
      <vt:lpstr>User Operating System Interface - GUI</vt:lpstr>
      <vt:lpstr>The Mac OS X GUI</vt:lpstr>
      <vt:lpstr>Touchscreen Interfaces</vt:lpstr>
      <vt:lpstr>2.3 System Calls</vt:lpstr>
      <vt:lpstr> System Calls（系统调用、程序接口）</vt:lpstr>
      <vt:lpstr>系统调用、API和C库</vt:lpstr>
      <vt:lpstr>Example of Standard API</vt:lpstr>
      <vt:lpstr>System Calls</vt:lpstr>
      <vt:lpstr>System Calls</vt:lpstr>
      <vt:lpstr>System Calls</vt:lpstr>
      <vt:lpstr>System Calls</vt:lpstr>
      <vt:lpstr>System Call vs Library Function Call</vt:lpstr>
      <vt:lpstr>System Call vs Library Function Call</vt:lpstr>
      <vt:lpstr>System Call Parameter Passing</vt:lpstr>
      <vt:lpstr>Parameter Passing via Table</vt:lpstr>
      <vt:lpstr>Types of System Calls</vt:lpstr>
      <vt:lpstr>Types of System Calls</vt:lpstr>
      <vt:lpstr>Types of System Calls (cont.)</vt:lpstr>
      <vt:lpstr>Types of System Calls (Cont.)</vt:lpstr>
      <vt:lpstr>Types of System Calls (Cont.)</vt:lpstr>
      <vt:lpstr>Examples of Windows and  Unix System Calls</vt:lpstr>
      <vt:lpstr>Standard C Library Example</vt:lpstr>
      <vt:lpstr>2.4 System Services</vt:lpstr>
      <vt:lpstr>System Services</vt:lpstr>
      <vt:lpstr>System Services (cont.)</vt:lpstr>
      <vt:lpstr>System Services (cont.)</vt:lpstr>
      <vt:lpstr>System Services (Cont.)</vt:lpstr>
      <vt:lpstr>2.5 Linkers and Loaders</vt:lpstr>
      <vt:lpstr>Linkers and Loaders</vt:lpstr>
      <vt:lpstr>Linkers and Loaders</vt:lpstr>
      <vt:lpstr>The Role of the Linker and Loader</vt:lpstr>
      <vt:lpstr>2.6 Why Applications Are Operating-System Specific (为什么应用程序只运行在特定的操作系统上)</vt:lpstr>
      <vt:lpstr>Why Applications are Operating System Specific</vt:lpstr>
      <vt:lpstr>Why Applications are Operating System Specific</vt:lpstr>
      <vt:lpstr>2.7 Operating-System Design and Implementation</vt:lpstr>
      <vt:lpstr>Operating System Design and Implementation</vt:lpstr>
      <vt:lpstr>操作系统的设计问题</vt:lpstr>
      <vt:lpstr>Operating System Design and Implementation (Cont.)</vt:lpstr>
      <vt:lpstr>操作系统的设计考虑</vt:lpstr>
      <vt:lpstr>Implementation</vt:lpstr>
      <vt:lpstr>2.8 Operating-System Structure</vt:lpstr>
      <vt:lpstr>  2.7 Operating-System Structure</vt:lpstr>
      <vt:lpstr>一、Simple Structure（简单结构） </vt:lpstr>
      <vt:lpstr>MS-DOS  Structure</vt:lpstr>
      <vt:lpstr>二、Layered Approach（层次结构）</vt:lpstr>
      <vt:lpstr>Layered Operating System</vt:lpstr>
      <vt:lpstr>三、Monolithic Structure（单/宏内核结构）</vt:lpstr>
      <vt:lpstr>Monolithic Structure</vt:lpstr>
      <vt:lpstr>Monolithic Structure– Original UNIX</vt:lpstr>
      <vt:lpstr>Traditional UNIX System Structure</vt:lpstr>
      <vt:lpstr>Linux System Structure</vt:lpstr>
      <vt:lpstr>四、Microkernel System Structure （微内核结构）</vt:lpstr>
      <vt:lpstr>Microkernel System Structure （微内核结构）</vt:lpstr>
      <vt:lpstr>Microkernel System Structure </vt:lpstr>
      <vt:lpstr>Windows Kernel </vt:lpstr>
      <vt:lpstr>五、Modules（模块）</vt:lpstr>
      <vt:lpstr>六、Hybrid Systems（混合系统）</vt:lpstr>
      <vt:lpstr>macOS and iOS Structure</vt:lpstr>
      <vt:lpstr>iOS</vt:lpstr>
      <vt:lpstr>Android</vt:lpstr>
      <vt:lpstr>Android Architecture</vt:lpstr>
      <vt:lpstr>七、Virtual Machines</vt:lpstr>
      <vt:lpstr>Virtual Machines (Cont.)</vt:lpstr>
      <vt:lpstr>Virtual Machines (Cont.)</vt:lpstr>
      <vt:lpstr>Virtual Machines (Cont.)</vt:lpstr>
      <vt:lpstr>Para-virtualization（“半虚拟化”）</vt:lpstr>
      <vt:lpstr>VMware Architecture</vt:lpstr>
      <vt:lpstr>The Java Virtual Machine</vt:lpstr>
      <vt:lpstr>2.9 Building and Booting an Operating System</vt:lpstr>
      <vt:lpstr>Building and Booting an Operating System</vt:lpstr>
      <vt:lpstr>Building and Booting Linux</vt:lpstr>
      <vt:lpstr>WINDOWS 启动</vt:lpstr>
      <vt:lpstr>2.10 Operating-System Debugging</vt:lpstr>
      <vt:lpstr>Operating-System Debugging</vt:lpstr>
      <vt:lpstr>Performance Tuning</vt:lpstr>
      <vt:lpstr>Tracing</vt:lpstr>
      <vt:lpstr>BCC</vt:lpstr>
      <vt:lpstr>Linux bcc/BPF Tracing Tools</vt:lpstr>
      <vt:lpstr>Homework</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jijm</dc:creator>
  <cp:lastModifiedBy>MHTzt1007@163.com</cp:lastModifiedBy>
  <cp:revision>188</cp:revision>
  <cp:lastPrinted>2001-06-14T13:58:17Z</cp:lastPrinted>
  <dcterms:created xsi:type="dcterms:W3CDTF">2004-10-07T19:11:13Z</dcterms:created>
  <dcterms:modified xsi:type="dcterms:W3CDTF">2021-09-24T09:31:52Z</dcterms:modified>
</cp:coreProperties>
</file>